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95" r:id="rId4"/>
    <p:sldId id="265" r:id="rId5"/>
    <p:sldId id="300" r:id="rId6"/>
    <p:sldId id="260" r:id="rId7"/>
    <p:sldId id="266" r:id="rId8"/>
    <p:sldId id="296" r:id="rId9"/>
    <p:sldId id="294" r:id="rId10"/>
    <p:sldId id="289" r:id="rId11"/>
    <p:sldId id="297" r:id="rId12"/>
    <p:sldId id="293" r:id="rId13"/>
    <p:sldId id="299" r:id="rId14"/>
    <p:sldId id="288" r:id="rId15"/>
    <p:sldId id="290" r:id="rId16"/>
    <p:sldId id="301" r:id="rId17"/>
    <p:sldId id="281" r:id="rId18"/>
    <p:sldId id="284" r:id="rId19"/>
    <p:sldId id="26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>
      <p:cViewPr varScale="1">
        <p:scale>
          <a:sx n="116" d="100"/>
          <a:sy n="116" d="100"/>
        </p:scale>
        <p:origin x="12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2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4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4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41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40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8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0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4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47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11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26F33-FDC8-4E03-B535-E9DE8283C99B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25B05-C402-4A2A-9F64-76FAE3C29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0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" y="0"/>
            <a:ext cx="9128279" cy="68462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5817" y="980728"/>
            <a:ext cx="7528083" cy="2703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274320" algn="l"/>
              </a:tabLs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Применение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учителем интерактивных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технологий на уроках и во внеурочной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в условиях работы  ГО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ТО «Суворовская школа для обучающихся с ОВЗ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».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1256" y="4159290"/>
            <a:ext cx="7821487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tabLst>
                <a:tab pos="274320" algn="l"/>
              </a:tabLs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Авторы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: Ключникова Марина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Вячеславовна,</a:t>
            </a:r>
          </a:p>
          <a:p>
            <a:pPr lvl="0" algn="ctr">
              <a:lnSpc>
                <a:spcPct val="107000"/>
              </a:lnSpc>
              <a:tabLst>
                <a:tab pos="274320" algn="l"/>
              </a:tabLs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учитель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русского языка 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литературы;</a:t>
            </a:r>
          </a:p>
          <a:p>
            <a:pPr lvl="0" algn="ctr">
              <a:lnSpc>
                <a:spcPct val="107000"/>
              </a:lnSpc>
              <a:tabLst>
                <a:tab pos="274320" algn="l"/>
              </a:tabLst>
            </a:pP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Баранчикова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Лариса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Владимировна, учитель математики</a:t>
            </a:r>
          </a:p>
          <a:p>
            <a:pPr lvl="0"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Государственное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общеобразовательное учреждение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  Тульской области  «Суворовская школа для  обучающихся</a:t>
            </a:r>
          </a:p>
          <a:p>
            <a:pPr lvl="0" algn="ctr">
              <a:lnSpc>
                <a:spcPct val="115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     с ограниченными возможностями здоровья»</a:t>
            </a:r>
          </a:p>
          <a:p>
            <a:pPr lvl="0" algn="ctr">
              <a:lnSpc>
                <a:spcPct val="115000"/>
              </a:lnSpc>
            </a:pP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г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ород Суворов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34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0" y="-9442"/>
            <a:ext cx="9169179" cy="6876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9" y="692696"/>
            <a:ext cx="8568952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ru-RU" b="1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82" y="1125304"/>
            <a:ext cx="2975710" cy="193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538" y="4182794"/>
            <a:ext cx="2653951" cy="2033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474" y="1100347"/>
            <a:ext cx="3313831" cy="20601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47" y="122951"/>
            <a:ext cx="8861953" cy="10242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2049" y="120788"/>
            <a:ext cx="89770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Работа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 интерактивной доской </a:t>
            </a:r>
            <a:endParaRPr lang="ru-RU" sz="2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на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уроках русского языка и чтения 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98070" y="3061963"/>
            <a:ext cx="8424937" cy="1375149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интерактивных технологий  на уроках русского языка и чтения  позволили нам наглядно представлять материал; интенсифицировать процесс объяснения нового материала;  регулировать объем и скорость выводимой информации посредством анимации;  реализовать идею развивающего  обучения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4307755"/>
            <a:ext cx="2462997" cy="19082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9169" y="6237198"/>
            <a:ext cx="8568952" cy="5446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своих классах  провожу различные уроки, приуроченные ко Дню рождения Л.Н. Толстого. Литературные гостиные, посвященные памятным датам</a:t>
            </a:r>
          </a:p>
        </p:txBody>
      </p:sp>
    </p:spTree>
    <p:extLst>
      <p:ext uri="{BB962C8B-B14F-4D97-AF65-F5344CB8AC3E}">
        <p14:creationId xmlns:p14="http://schemas.microsoft.com/office/powerpoint/2010/main" val="35721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0" y="-9442"/>
            <a:ext cx="9169179" cy="6876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9" y="692696"/>
            <a:ext cx="8568952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ru-RU" b="1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12" y="1240659"/>
            <a:ext cx="3218782" cy="2411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826" y="1348805"/>
            <a:ext cx="3010051" cy="217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9" y="1394801"/>
            <a:ext cx="2870840" cy="2157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38" y="3691511"/>
            <a:ext cx="3413157" cy="256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78" y="175390"/>
            <a:ext cx="8762057" cy="10242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8386" y="165203"/>
            <a:ext cx="660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Работа с интерактивной доской на уроках математики и биологии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570249" y="3775967"/>
            <a:ext cx="5269424" cy="2585323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 математики и биологии  использование интерактивных технологий  помогает мне повысить темп урока; 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сократить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рабочего времени до  минимума;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самостоятельной работы; 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сделать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более ярким и увлекательным.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задания для самопроверки, занимательные физминутки, гимнастика для глаз.</a:t>
            </a:r>
          </a:p>
        </p:txBody>
      </p:sp>
    </p:spTree>
    <p:extLst>
      <p:ext uri="{BB962C8B-B14F-4D97-AF65-F5344CB8AC3E}">
        <p14:creationId xmlns:p14="http://schemas.microsoft.com/office/powerpoint/2010/main" val="5529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79" y="0"/>
            <a:ext cx="9169179" cy="688298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38083" y="3855144"/>
            <a:ext cx="5390256" cy="24048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464" y="139880"/>
            <a:ext cx="2998619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9" y="3001236"/>
            <a:ext cx="2799790" cy="37282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338695"/>
            <a:ext cx="5601859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Интерактивная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дидактическая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игра</a:t>
            </a:r>
            <a:endParaRPr lang="ru-RU" sz="16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84415" y="1420985"/>
            <a:ext cx="5596955" cy="142672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в работе с интерактивными  технологиями на уроках и во внеурочной деятельности  уделяем  дидактической игре, которая является современной и признанной формой обучения и воспитания.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291177" y="3938500"/>
            <a:ext cx="5417300" cy="2238152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обладает образовательной, развивающей и воспитывающей функциями. Данный вид работы непосредственно связан с интерактивными технологиями, так как материал для игры должен быть ярким, привлекающим внимание. Здесь большую пользу оказывает интерактивная доска. </a:t>
            </a:r>
          </a:p>
        </p:txBody>
      </p:sp>
    </p:spTree>
    <p:extLst>
      <p:ext uri="{BB962C8B-B14F-4D97-AF65-F5344CB8AC3E}">
        <p14:creationId xmlns:p14="http://schemas.microsoft.com/office/powerpoint/2010/main" val="1838293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0" y="-12491"/>
            <a:ext cx="9169179" cy="68829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329" y="260648"/>
            <a:ext cx="269507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085" y="2963100"/>
            <a:ext cx="3078743" cy="37444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63154"/>
            <a:ext cx="612068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Интерактивная </a:t>
            </a:r>
            <a:b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дидактическая игра</a:t>
            </a:r>
            <a:endParaRPr lang="ru-RU" sz="1600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51520" y="1453199"/>
            <a:ext cx="4911455" cy="4702505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Интерактивные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можно широко использовать как средство обучения, воспитания и развития. Основное обучающее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оказывают дидактический материал, игровые действия, которые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 ведут учебный процесс,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обучающихся в определённое русло. Это и разгадывание кроссвордов, загадок, ребусов.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Дидактическая игра имеет определенный результат, который является финалом игры, придает игре законченность. Он выступает, прежде всего, в форме решения поставленной учебной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дает школьникам моральное и умственное удовлетворение. </a:t>
            </a:r>
          </a:p>
        </p:txBody>
      </p:sp>
    </p:spTree>
    <p:extLst>
      <p:ext uri="{BB962C8B-B14F-4D97-AF65-F5344CB8AC3E}">
        <p14:creationId xmlns:p14="http://schemas.microsoft.com/office/powerpoint/2010/main" val="977983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0" y="-9442"/>
            <a:ext cx="9169179" cy="687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628507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b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5669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                                </a:t>
            </a:r>
            <a:endParaRPr lang="ru-RU" sz="2400" b="1" dirty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018357"/>
            <a:ext cx="8121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   </a:t>
            </a:r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3749" y="412720"/>
            <a:ext cx="2846387" cy="3170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939" y="3684153"/>
            <a:ext cx="34385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09" y="3947548"/>
            <a:ext cx="26701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6691" y="1022010"/>
            <a:ext cx="5138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509" y="4868718"/>
            <a:ext cx="2358795" cy="1769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391" y="5340850"/>
            <a:ext cx="2024048" cy="15171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3109" y="252987"/>
            <a:ext cx="5760640" cy="6436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Тестирование</a:t>
            </a:r>
            <a:endParaRPr lang="ru-RU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24658" y="1031568"/>
            <a:ext cx="5705611" cy="255139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заранее созданных тестов,  тренажеров  проводим различные виды контроля (цифровые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диктанты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графические диктанты, выборочные диктанты, тесты по чтению и биологии).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их помощью  за короткое время получаем информацию об уровне усвоения элементов знаний, о сформированности умений и навыков  учащихся. </a:t>
            </a:r>
          </a:p>
        </p:txBody>
      </p:sp>
    </p:spTree>
    <p:extLst>
      <p:ext uri="{BB962C8B-B14F-4D97-AF65-F5344CB8AC3E}">
        <p14:creationId xmlns:p14="http://schemas.microsoft.com/office/powerpoint/2010/main" val="10883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"/>
            <a:ext cx="9169179" cy="6876884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799" y="981357"/>
            <a:ext cx="2627783" cy="3505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92661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454" y="4423712"/>
            <a:ext cx="2952328" cy="20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30" t="4629"/>
          <a:stretch/>
        </p:blipFill>
        <p:spPr bwMode="auto">
          <a:xfrm rot="5400000">
            <a:off x="2973241" y="4760375"/>
            <a:ext cx="213077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0" y="9053"/>
            <a:ext cx="8921456" cy="963251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255287" y="740196"/>
            <a:ext cx="5982511" cy="3149332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Федерального проекта "Патриотического воспитания граждан Российской Федерации' нацпроекта " Образование", обучающиеся  8-х и  9-х классов, где мы являемся классными руководителями приняли участие в мониторинге ценностных ориентаций современной молодёжи.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Единого урока по безопасности в сети “Интернет” наши учащиеся успешно выполняют задания всероссийских контрольных работ по информационной безопасности.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04" y="4016406"/>
            <a:ext cx="281659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68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80" y="-19493"/>
            <a:ext cx="9169179" cy="6876884"/>
          </a:xfrm>
          <a:prstGeom prst="rect">
            <a:avLst/>
          </a:prstGeom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104" y="945704"/>
            <a:ext cx="2561140" cy="291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05"/>
          <a:stretch/>
        </p:blipFill>
        <p:spPr bwMode="auto">
          <a:xfrm rot="5400000">
            <a:off x="3900477" y="4990688"/>
            <a:ext cx="1892643" cy="145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4771943"/>
            <a:ext cx="1359011" cy="193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810" y="3687570"/>
            <a:ext cx="2277660" cy="303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79120"/>
            <a:ext cx="8779239" cy="4932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Участие </a:t>
            </a:r>
            <a:r>
              <a:rPr lang="ru-R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онлайн - тестировании</a:t>
            </a:r>
            <a:endParaRPr lang="ru-RU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272074" y="795811"/>
            <a:ext cx="6120680" cy="2804232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своими учащимися работаем на образовательной онлайн-платформе для школьников, их родителей и учителей 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Учи.ру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принимаем участие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всероссийской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онлайн-олимпиаде «Безопасные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дороги»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национального проекта «Безопасные и качественные дороги» на знание основ безопасного поведения на дорогах для учеников 1 – 9 классов.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Успешно выполняем задания всероссийских онлайн – олимпиад по русскому языку , литературе и математике. 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4" y="3832495"/>
            <a:ext cx="218255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9252520" cy="693939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770272"/>
            <a:ext cx="3361860" cy="252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770272"/>
            <a:ext cx="4176464" cy="23887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3336835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Внеклассное занятие по финансовой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грамотности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65917" y="33368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Внеклассное занятие приуроченное ко Дню Тульской области «Юные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краеведы»</a:t>
            </a:r>
            <a:endParaRPr lang="ru-RU" sz="1600" dirty="0"/>
          </a:p>
        </p:txBody>
      </p:sp>
      <p:pic>
        <p:nvPicPr>
          <p:cNvPr id="11" name="Рисунок 10" descr="https://sun1-29.userapi.com/impg/TIGkV-Ge_uwp9gHl22tFrIdOUqnBYAGpj3aRBQ/0hss5X22gyo.jpg?size=1280x960&amp;quality=95&amp;sign=3864159da4cab86f4b38d842e364f124&amp;type=album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695" y="3860055"/>
            <a:ext cx="3397560" cy="2572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-353550" y="63597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Внеклассное занятие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посвященное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воссоединению Крыма с Россией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85791" y="96610"/>
            <a:ext cx="6358660" cy="592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Внеклассная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621901" y="3906072"/>
            <a:ext cx="5316015" cy="260189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технологии не заменимы и  во время внеурочной деятельности. Это  способ  сосредоточить  и удерживать  долгое  время  внимание  обучающихся.  Наглядность  очень ценна для работы с обучающимися с рассеянным вниманием, а  таких детей с каждым  годом  становится  всё  больше  и  больше.  Данный вид работы целиком увлекает их.  Это и просмотры видеороликов, фильмов, презентаций, выполнение интерактивных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26601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67" y="-31418"/>
            <a:ext cx="9169179" cy="6876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152" y="252109"/>
            <a:ext cx="2555335" cy="294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152" y="3925171"/>
            <a:ext cx="3151018" cy="22656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444" y="692340"/>
            <a:ext cx="3172592" cy="2414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61251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Внеклассное занятие, приуроченное ко Всемирному дню отказа от курения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5962" y="2991526"/>
            <a:ext cx="36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Просмотры видеороликов </a:t>
            </a:r>
          </a:p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еженедельных занятиях в рамках «Разговоров о важном»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sun9-79.userapi.com/impg/43yubMMy2fH6R9FJkplq70hf69yotlGItT0vZQ/uk1_W9CL4cg.jpg?size=1280x905&amp;quality=95&amp;sign=ff9c28881f36c11b877d034fa0448f7b&amp;type=album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740" y="3812936"/>
            <a:ext cx="3512256" cy="240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0067" y="3064280"/>
            <a:ext cx="20068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Интеллектуальная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викторина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квиз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24544" y="6190779"/>
            <a:ext cx="4159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Внеклассное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занятие </a:t>
            </a:r>
          </a:p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«В гостя у Снегурочки»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4012" y="722225"/>
            <a:ext cx="3215321" cy="251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13920" y="3127112"/>
            <a:ext cx="2535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Занятие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рамках «Разговоров о важном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 посвященное Дню Народного единства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85791" y="96610"/>
            <a:ext cx="6358660" cy="5923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Внеклассная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</a:p>
        </p:txBody>
      </p:sp>
    </p:spTree>
    <p:extLst>
      <p:ext uri="{BB962C8B-B14F-4D97-AF65-F5344CB8AC3E}">
        <p14:creationId xmlns:p14="http://schemas.microsoft.com/office/powerpoint/2010/main" val="363529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79" y="-9553"/>
            <a:ext cx="9169179" cy="687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27783" y="-9553"/>
            <a:ext cx="4230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759" y="836712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180" y="194806"/>
            <a:ext cx="8629637" cy="6419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Результативность</a:t>
            </a:r>
            <a:r>
              <a:rPr lang="ru-RU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257180" y="910983"/>
            <a:ext cx="8629637" cy="199181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интерактивных технологий делает процесс обучения и воспитания  результативнее и эффективнее. А главное – это горящие глаза обучающихся, их готовность к творчеству, потребность в получении новых знаний и ощущение самостоятельности. Интерактивные технологии позволяют делать занятия непохожими друг на друга. Это чувство постоянной новизны способствует интересу к познанию.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57179" y="3075428"/>
            <a:ext cx="8635296" cy="2212311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формы работы способствуют  повышению мотивации к познанию, творчеству и фантазии, коммуникабельности, формированию активной жизненной позиции. Именно поэтому современный педагог должен не только хорошо ориентироваться в мировом информационном пространстве, но и быть активным участником его разнообразных процессов, что поможет решить проблему дифференциации обучения, организации самостоятельной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познавательной деятельности воспитанников, адаптации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их в социуме.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059832" y="5341858"/>
            <a:ext cx="5508104" cy="1152128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Девизом каждого учителя сегодня  пусть станут  слова Эмиля Золя: «Единственное счастье в жизни – это постоянное стремление вперёд…»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832424"/>
            <a:ext cx="1921647" cy="20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0" y="-12491"/>
            <a:ext cx="9169179" cy="68829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53509"/>
            <a:ext cx="8577254" cy="5438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51519" y="1032626"/>
            <a:ext cx="3882479" cy="3548502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ситуация в обществе характеризуется изменением взглядов на цели и задачи школ, в которых обучаются и воспитываются дети по адаптированным основным общеобразовательным программам. 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254092" y="1565404"/>
            <a:ext cx="4782404" cy="4599899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данных учреждений на новые образовательные стандарты (ФГОС НОО) предусматривают создание условий для достижений желаемого уровня жизни. В этой связи коррекционное образование направлено на процесс непрерывного развития личности ребёнка, его знаний и умений, а также способности формулировать умозаключения, самостоятельно делать выводы и предпринимать различные 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178391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981"/>
            <a:ext cx="9169179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2996" y="99930"/>
            <a:ext cx="8568952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Готовность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педагога </a:t>
            </a:r>
            <a:endParaRPr lang="ru-RU" sz="2800" b="1" dirty="0" smtClean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работе с интерактивными технологиями 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03501" y="1417878"/>
            <a:ext cx="4638714" cy="4392488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    зависела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уровня подготовки педагога. Сегодня мы по-прежнему остаемся основным звеном процесса обучения, однако интеграция информационных технологий и образования способствует формированию новой роли педагога. Преподаватель является не только источником информации и академических фактов, но и  помогает учащимся понять сам процесс обучения.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258306" y="1417878"/>
            <a:ext cx="3634174" cy="4027346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r>
              <a:rPr lang="ru-RU" dirty="0"/>
              <a:t>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важных требований, предъявляемых к профессиональной подготовке современного учителя, раскрываемые в содержании Федерального государственного образовательного стандарта, является «информационная компетентность».</a:t>
            </a:r>
          </a:p>
        </p:txBody>
      </p:sp>
    </p:spTree>
    <p:extLst>
      <p:ext uri="{BB962C8B-B14F-4D97-AF65-F5344CB8AC3E}">
        <p14:creationId xmlns:p14="http://schemas.microsoft.com/office/powerpoint/2010/main" val="58415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57" y="-19767"/>
            <a:ext cx="9170355" cy="68777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9" y="692696"/>
            <a:ext cx="8568952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ru-RU" b="1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9" y="476672"/>
            <a:ext cx="6510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160139"/>
            <a:ext cx="5386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827" y="276015"/>
            <a:ext cx="3131211" cy="385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480" y="3645024"/>
            <a:ext cx="1804987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9" y="4504378"/>
            <a:ext cx="1630626" cy="229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09" y="5152396"/>
            <a:ext cx="2232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322614" y="160139"/>
            <a:ext cx="5348506" cy="4293550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требуется свободная ориентация в динамическом информационном пространстве, готовность к внедрению инновационных процессов, осуществление интегративного обучения  школьников, как к самим информационно-коммуникационным технологиям, так и к использованию их на различных этапах урока.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работе нередко приходится учиться.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мы прошли курс подготовки по теме: «Цифровая трансформация образования: профиль современного учителя» на ннформационно-коммуникационной платформе «Сферум» и образовательной  платформе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и digital профессий  GeekBrains.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785" y="4280520"/>
            <a:ext cx="1816765" cy="2566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342" y="4379447"/>
            <a:ext cx="1719221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" y="-19767"/>
            <a:ext cx="9170355" cy="68777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9" y="692696"/>
            <a:ext cx="8568952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ru-RU" b="1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9" y="476672"/>
            <a:ext cx="6510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6" y="160139"/>
            <a:ext cx="3412001" cy="362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3434908" y="207182"/>
            <a:ext cx="5535873" cy="4565005"/>
          </a:xfrm>
          <a:prstGeom prst="wedgeRectCallout">
            <a:avLst>
              <a:gd name="adj1" fmla="val -21306"/>
              <a:gd name="adj2" fmla="val 5702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Принимаем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площадок на базе ГОУ ДПО ТО «Институт повышения квалификации профессиональной переподготовки работников образования Тульской области».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 этого года приняли участие во II Всероссийской научно-практической конференции с международным участием, посвященной 200-летию со дня рождения К.Д. Ушинского, «Герценовские чтения».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Неоднократно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проходили онлайн -  тестирования на различных педагогических площадках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Публикуем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методические разработки на известных педагогических сайтах. 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Участвуем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региональных и  всероссийских конкурсах.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03" y="3884491"/>
            <a:ext cx="3084246" cy="1681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142" y="4772187"/>
            <a:ext cx="364572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79" y="-9442"/>
            <a:ext cx="9169179" cy="687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628507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b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5669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                                </a:t>
            </a:r>
            <a:endParaRPr lang="ru-RU" sz="2400" b="1" dirty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4" y="247897"/>
            <a:ext cx="2149859" cy="24610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5576" y="1018357"/>
            <a:ext cx="8121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   </a:t>
            </a:r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282" y="184267"/>
            <a:ext cx="673166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Внедрение информационных технологий в учебный процесс 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2211523" y="1326104"/>
            <a:ext cx="6665133" cy="2152097"/>
          </a:xfrm>
          <a:prstGeom prst="downArrowCallout">
            <a:avLst>
              <a:gd name="adj1" fmla="val 33378"/>
              <a:gd name="adj2" fmla="val 38764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Внедрение информационных технологий в учебный процесс позволяет сформировать образовательную среду, в которой возможно достижение важнейшей цели образования – повышение его качества.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85042" y="3491684"/>
            <a:ext cx="8691614" cy="288964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интерактивных технологий в образовании предполагает: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уровня материально-технического обеспечения (подключение к сети Интернет, приобретение компьютеров, компьютерных классов, интерактивных досок и др.);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информационной культурой всех участников образовательного процесса (обучающихся, родителей, педагогов, руководителей);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интерактивных технологий   в воспитательном процессе, внеурочной деятельности, дополнительном образовании, дающие возможности для развития индивидуальности обучающихся (олимпиады, форумы и др.).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625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94" y="-18884"/>
            <a:ext cx="9169179" cy="687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1010" y="5244175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9531" y="1052736"/>
            <a:ext cx="8695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6" y="61871"/>
            <a:ext cx="8864352" cy="10242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23928" y="96025"/>
            <a:ext cx="6239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Использование информационных технологий в учебном процессе </a:t>
            </a:r>
            <a:endParaRPr lang="ru-RU" sz="2000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141642" y="1120242"/>
            <a:ext cx="8839612" cy="2314829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точки зрения Михаила Владимировича  Кларина «интерактивное обучение — это обучение, основанное на прямом взаимодействии учащихся с учебным окружением, с целью получения нового опыта».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Различные аспекты применения интерактивных технологий в учебном процессе исследовали как отечественные (Л.П.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Бельковец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В.В.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Гузеев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М.А. Горюнова, С.С.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Кашлев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М.В. Кларин, А.В. Парфенова, Д.Ю. Усенков и др.), так и зарубежные специалисты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R.Deaney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Hennessy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L.Z.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Tzvetanova-Churukova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D.L.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Todorini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Winterbottomи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др.).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38" y="3521823"/>
            <a:ext cx="8970646" cy="32572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4357" y="3646976"/>
            <a:ext cx="85711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информационно-коммуникационными технологиями, которые  мы используем в учебном процессе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офисные технологии — позволяют подготовить большинство учебных материалов в MS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MS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MS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сетевые технологии — позволяют использовать учебные материалы в рамках локальной сети учебного заведения, а также глобальной сети Интернет;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телекоммуникационные технологии — теле-, видео- и почтовые конференции, чаты, форумы, электронная почта</a:t>
            </a:r>
          </a:p>
        </p:txBody>
      </p:sp>
    </p:spTree>
    <p:extLst>
      <p:ext uri="{BB962C8B-B14F-4D97-AF65-F5344CB8AC3E}">
        <p14:creationId xmlns:p14="http://schemas.microsoft.com/office/powerpoint/2010/main" val="37887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94" y="-18884"/>
            <a:ext cx="9169179" cy="687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1010" y="5244175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32528" y="2464606"/>
            <a:ext cx="350699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подготовке к уроку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9531" y="1052736"/>
            <a:ext cx="8695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90945" y="3174182"/>
            <a:ext cx="3548575" cy="5792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время проведения урока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03898" y="3953506"/>
            <a:ext cx="350699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внеурочной деятельности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61" y="97542"/>
            <a:ext cx="8864352" cy="10242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79912" y="222334"/>
            <a:ext cx="5083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информационных технологий в учебном процессе 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67544" y="4644011"/>
            <a:ext cx="8395726" cy="1814420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следует отметить, что использование на уроке интерактивных технологий достаточно сложно и трудоемко, так как возрастает роль и ответственность учителя. Ему всегда приходится находиться в поиске приемов и средств организации учебно-познавательной деятельности учащихся так, чтобы урок был максимально информативным, продуктивным, а главное – незабываемым.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21396" y="1297663"/>
            <a:ext cx="8611752" cy="844408"/>
          </a:xfrm>
          <a:prstGeom prst="wedgeRectCallout">
            <a:avLst>
              <a:gd name="adj1" fmla="val -20983"/>
              <a:gd name="adj2" fmla="val 8690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 информационных технологий в учебный процесс мы осуществляем на его различных этапах :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90" y="-18884"/>
            <a:ext cx="9169179" cy="687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628507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b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5669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                                </a:t>
            </a:r>
            <a:endParaRPr lang="ru-RU" sz="2400" b="1" dirty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018357"/>
            <a:ext cx="8121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   </a:t>
            </a:r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5" y="60098"/>
            <a:ext cx="8864352" cy="10242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15816" y="159285"/>
            <a:ext cx="69162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Работа с интерактивной доской 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419456" y="1218412"/>
            <a:ext cx="8593117" cy="1274484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математике, русскому языку  при использовании информационных технологий традиционная структура урока принципиально не меняется. В ней по-прежнему сохраняются все основные этапы, изменяются только их временные характеристики и насыщенность.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419455" y="2763780"/>
            <a:ext cx="8593117" cy="3113491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Наши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кабинеты укомплектованы интерактивными досками, компьютерами  которые являются яркими представителями цифровых ресурсов преподавателей.</a:t>
            </a:r>
          </a:p>
          <a:p>
            <a:pPr lvl="0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Интерактивная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доска позволяет нам представить учащимся с интеллектуальными нарушениями информацию не только в большем объеме, чем традиционные источники, но и в интегрированном виде, используя тексты, графики, схемы, звуки и видео; </a:t>
            </a:r>
          </a:p>
          <a:p>
            <a:pPr lvl="0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активизировать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внимание, повышать уровень мотивации и развивать мыслительные процессы; моделировать изучаемые процессы там, где невозможно провести эксперимент.</a:t>
            </a:r>
          </a:p>
        </p:txBody>
      </p:sp>
    </p:spTree>
    <p:extLst>
      <p:ext uri="{BB962C8B-B14F-4D97-AF65-F5344CB8AC3E}">
        <p14:creationId xmlns:p14="http://schemas.microsoft.com/office/powerpoint/2010/main" val="3263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9078002</TotalTime>
  <Words>1618</Words>
  <Application>Microsoft Office PowerPoint</Application>
  <PresentationFormat>Экран (4:3)</PresentationFormat>
  <Paragraphs>128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3</cp:lastModifiedBy>
  <cp:revision>121</cp:revision>
  <dcterms:created xsi:type="dcterms:W3CDTF">2017-11-03T08:04:20Z</dcterms:created>
  <dcterms:modified xsi:type="dcterms:W3CDTF">2023-06-02T06:40:43Z</dcterms:modified>
</cp:coreProperties>
</file>