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handoutMasterIdLst>
    <p:handoutMasterId r:id="rId20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69" r:id="rId17"/>
    <p:sldId id="270" r:id="rId1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89C6D87-8576-48F3-AC2A-626540BA0E47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16308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C13F646-58E7-4D04-906C-DE4C614E685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65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08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177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473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826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664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59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09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0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048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872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372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143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6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98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1EF80F-E44E-4E73-96AC-E1816B01C386}" type="datetime1">
              <a:rPr lang="ru-RU" smtClean="0"/>
              <a:pPr lvl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68A924-1A39-4186-97BC-3227F1B9B60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3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1EF80F-E44E-4E73-96AC-E1816B01C386}" type="datetime1">
              <a:rPr lang="ru-RU" smtClean="0"/>
              <a:pPr lvl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B1643E-EE85-49BC-851F-21F6D6014FB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7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1EF80F-E44E-4E73-96AC-E1816B01C386}" type="datetime1">
              <a:rPr lang="ru-RU" smtClean="0"/>
              <a:pPr lvl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4ADFCD-954A-48C6-B0D1-F5141593ECB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7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97B0EDD-6B01-4C8E-A5C8-61DE38BB642B}" type="datetime1">
              <a:rPr lang="ru-RU" smtClean="0"/>
              <a:pPr lvl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201643-F93F-4C70-A3F3-00AF379430B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2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97B0EDD-6B01-4C8E-A5C8-61DE38BB642B}" type="datetime1">
              <a:rPr lang="ru-RU" smtClean="0"/>
              <a:pPr lvl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FCAE89-EB39-4B98-9D8A-6F0DA5DD7DE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31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97B0EDD-6B01-4C8E-A5C8-61DE38BB642B}" type="datetime1">
              <a:rPr lang="ru-RU" smtClean="0"/>
              <a:pPr lvl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7E3C42-297E-4E19-80B5-13EE5CDFAE0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97B0EDD-6B01-4C8E-A5C8-61DE38BB642B}" type="datetime1">
              <a:rPr lang="ru-RU" smtClean="0"/>
              <a:pPr lvl="0"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5F4F2F-4D3B-4A49-B4D8-E7C9025F812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5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97B0EDD-6B01-4C8E-A5C8-61DE38BB642B}" type="datetime1">
              <a:rPr lang="ru-RU" smtClean="0"/>
              <a:pPr lvl="0"/>
              <a:t>02.06.2023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7ED828-99A0-4F6C-9A11-2F44CDE1132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53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97B0EDD-6B01-4C8E-A5C8-61DE38BB642B}" type="datetime1">
              <a:rPr lang="ru-RU" smtClean="0"/>
              <a:pPr lvl="0"/>
              <a:t>02.06.2023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CA0335-98FB-4ADB-883F-BD1C60ABEEF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1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97B0EDD-6B01-4C8E-A5C8-61DE38BB642B}" type="datetime1">
              <a:rPr lang="ru-RU" smtClean="0"/>
              <a:pPr lvl="0"/>
              <a:t>02.06.2023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59CC0A-7CA8-4DD5-B2AF-6D50F902666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68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97B0EDD-6B01-4C8E-A5C8-61DE38BB642B}" type="datetime1">
              <a:rPr lang="ru-RU" smtClean="0"/>
              <a:pPr lvl="0"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C40EAF-ECC3-4577-856E-BD0AB4F5F83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8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1EF80F-E44E-4E73-96AC-E1816B01C386}" type="datetime1">
              <a:rPr lang="ru-RU" smtClean="0"/>
              <a:pPr lvl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74281B-546B-4A09-8FF2-D25A99796D9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4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97B0EDD-6B01-4C8E-A5C8-61DE38BB642B}" type="datetime1">
              <a:rPr lang="ru-RU" smtClean="0"/>
              <a:pPr lvl="0"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A4B9F8-9342-4BEA-93EC-F8CA88026EF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0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97B0EDD-6B01-4C8E-A5C8-61DE38BB642B}" type="datetime1">
              <a:rPr lang="ru-RU" smtClean="0"/>
              <a:pPr lvl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6B13E7-C9C8-4F64-AD1F-6D5846D73D9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6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704850"/>
            <a:ext cx="2076450" cy="5426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76950" cy="5426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97B0EDD-6B01-4C8E-A5C8-61DE38BB642B}" type="datetime1">
              <a:rPr lang="ru-RU" smtClean="0"/>
              <a:pPr lvl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4D6AA6-3635-4CFB-AF92-9978BB2DDE8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4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1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07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12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74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1375" y="1906588"/>
            <a:ext cx="382905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07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2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7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1EF80F-E44E-4E73-96AC-E1816B01C386}" type="datetime1">
              <a:rPr lang="ru-RU" smtClean="0"/>
              <a:pPr lvl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7A8CA6-3A1B-4472-9F42-0E52D495213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8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697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7422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0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9388" y="503238"/>
            <a:ext cx="1951037" cy="5722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503238"/>
            <a:ext cx="5705475" cy="5722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8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1EF80F-E44E-4E73-96AC-E1816B01C386}" type="datetime1">
              <a:rPr lang="ru-RU" smtClean="0"/>
              <a:pPr lvl="0"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F08C24-F83A-4BCA-8F34-7F11741050C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8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1EF80F-E44E-4E73-96AC-E1816B01C386}" type="datetime1">
              <a:rPr lang="ru-RU" smtClean="0"/>
              <a:pPr lvl="0"/>
              <a:t>02.06.2023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7489F1-6A81-4B1B-B2AA-C49864BD357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6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1EF80F-E44E-4E73-96AC-E1816B01C386}" type="datetime1">
              <a:rPr lang="ru-RU" smtClean="0"/>
              <a:pPr lvl="0"/>
              <a:t>02.06.2023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59C6E4-F80F-4C06-97BC-E325C7B6E74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6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1EF80F-E44E-4E73-96AC-E1816B01C386}" type="datetime1">
              <a:rPr lang="ru-RU" smtClean="0"/>
              <a:pPr lvl="0"/>
              <a:t>02.06.2023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F8AB55-31A1-4D00-BE97-FF26561C792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7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1EF80F-E44E-4E73-96AC-E1816B01C386}" type="datetime1">
              <a:rPr lang="ru-RU" smtClean="0"/>
              <a:pPr lvl="0"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4C4B9B-1563-48BF-AEEB-71AFBBB4871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1EF80F-E44E-4E73-96AC-E1816B01C386}" type="datetime1">
              <a:rPr lang="ru-RU" smtClean="0"/>
              <a:pPr lvl="0"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7BD651-9BFF-4D1B-BB0F-F0D39ADB20A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23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6"/>
          <p:cNvSpPr/>
          <p:nvPr/>
        </p:nvSpPr>
        <p:spPr>
          <a:xfrm>
            <a:off x="-9360" y="-7200"/>
            <a:ext cx="9162720" cy="1041119"/>
          </a:xfrm>
          <a:custGeom>
            <a:avLst/>
            <a:gdLst>
              <a:gd name="f0" fmla="val 0"/>
              <a:gd name="f1" fmla="val 5772"/>
              <a:gd name="f2" fmla="val 656"/>
              <a:gd name="f3" fmla="val 6"/>
              <a:gd name="f4" fmla="val 2"/>
              <a:gd name="f5" fmla="val 2542"/>
              <a:gd name="f6" fmla="val 2746"/>
              <a:gd name="f7" fmla="val 101"/>
              <a:gd name="f8" fmla="val 3828"/>
              <a:gd name="f9" fmla="val 367"/>
              <a:gd name="f10" fmla="val 4374"/>
              <a:gd name="f11" fmla="val 4920"/>
              <a:gd name="f12" fmla="val 5526"/>
              <a:gd name="f13" fmla="val 152"/>
              <a:gd name="f14" fmla="val 5766"/>
              <a:gd name="f15" fmla="val 55"/>
              <a:gd name="f16" fmla="val 213"/>
              <a:gd name="f17" fmla="val 5670"/>
              <a:gd name="f18" fmla="val 257"/>
              <a:gd name="f19" fmla="val 5016"/>
              <a:gd name="f20" fmla="val 441"/>
              <a:gd name="f21" fmla="val 4302"/>
              <a:gd name="f22" fmla="val 439"/>
              <a:gd name="f23" fmla="val 3588"/>
              <a:gd name="f24" fmla="val 437"/>
              <a:gd name="f25" fmla="val 2205"/>
              <a:gd name="f26" fmla="val 165"/>
              <a:gd name="f27" fmla="val 1488"/>
              <a:gd name="f28" fmla="val 201"/>
              <a:gd name="f29" fmla="val 750"/>
              <a:gd name="f30" fmla="val 209"/>
              <a:gd name="f31" fmla="val 270"/>
              <a:gd name="f32" fmla="val 48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772" h="656">
                <a:moveTo>
                  <a:pt x="f3" y="f4"/>
                </a:moveTo>
                <a:lnTo>
                  <a:pt x="f5" y="f0"/>
                </a:lnTo>
                <a:cubicBezTo>
                  <a:pt x="f6" y="f7"/>
                  <a:pt x="f8" y="f9"/>
                  <a:pt x="f10" y="f9"/>
                </a:cubicBezTo>
                <a:cubicBezTo>
                  <a:pt x="f11" y="f9"/>
                  <a:pt x="f12" y="f13"/>
                  <a:pt x="f14" y="f15"/>
                </a:cubicBezTo>
                <a:lnTo>
                  <a:pt x="f1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0" y="f2"/>
                </a:cubicBezTo>
                <a:lnTo>
                  <a:pt x="f3" y="f4"/>
                </a:lnTo>
                <a:close/>
              </a:path>
            </a:pathLst>
          </a:custGeom>
          <a:gradFill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Полилиния 7"/>
          <p:cNvSpPr/>
          <p:nvPr/>
        </p:nvSpPr>
        <p:spPr>
          <a:xfrm>
            <a:off x="4381560" y="-7200"/>
            <a:ext cx="4762079" cy="637920"/>
          </a:xfrm>
          <a:custGeom>
            <a:avLst/>
            <a:gdLst>
              <a:gd name="f0" fmla="val 0"/>
              <a:gd name="f1" fmla="val 3000"/>
              <a:gd name="f2" fmla="val 595"/>
              <a:gd name="f3" fmla="val 174"/>
              <a:gd name="f4" fmla="val 102"/>
              <a:gd name="f5" fmla="val 1168"/>
              <a:gd name="f6" fmla="val 533"/>
              <a:gd name="f7" fmla="val 1668"/>
              <a:gd name="f8" fmla="val 564"/>
              <a:gd name="f9" fmla="val 2168"/>
              <a:gd name="f10" fmla="val 2778"/>
              <a:gd name="f11" fmla="val 279"/>
              <a:gd name="f12" fmla="val 186"/>
              <a:gd name="f13" fmla="val 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000" h="595">
                <a:moveTo>
                  <a:pt x="f0" y="f0"/>
                </a:moveTo>
                <a:cubicBezTo>
                  <a:pt x="f3" y="f4"/>
                  <a:pt x="f5" y="f6"/>
                  <a:pt x="f7" y="f8"/>
                </a:cubicBezTo>
                <a:cubicBezTo>
                  <a:pt x="f9" y="f2"/>
                  <a:pt x="f10" y="f11"/>
                  <a:pt x="f1" y="f12"/>
                </a:cubicBezTo>
                <a:lnTo>
                  <a:pt x="f1" y="f13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A0A8"/>
              </a:gs>
              <a:gs pos="100000">
                <a:srgbClr val="008ABF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grpSp>
        <p:nvGrpSpPr>
          <p:cNvPr id="4" name="Группа 1"/>
          <p:cNvGrpSpPr/>
          <p:nvPr/>
        </p:nvGrpSpPr>
        <p:grpSpPr>
          <a:xfrm>
            <a:off x="-49903" y="640196"/>
            <a:ext cx="9185712" cy="648720"/>
            <a:chOff x="-49903" y="640196"/>
            <a:chExt cx="9185712" cy="648720"/>
          </a:xfrm>
        </p:grpSpPr>
        <p:sp>
          <p:nvSpPr>
            <p:cNvPr id="5" name="Полилиния 11"/>
            <p:cNvSpPr/>
            <p:nvPr/>
          </p:nvSpPr>
          <p:spPr>
            <a:xfrm rot="164400">
              <a:off x="-49903" y="640196"/>
              <a:ext cx="9162720" cy="648720"/>
            </a:xfrm>
            <a:custGeom>
              <a:avLst/>
              <a:gdLst>
                <a:gd name="f0" fmla="val 0"/>
                <a:gd name="f1" fmla="val 5772"/>
                <a:gd name="f2" fmla="val 1055"/>
                <a:gd name="f3" fmla="val 966"/>
                <a:gd name="f4" fmla="val 282"/>
                <a:gd name="f5" fmla="val 738"/>
                <a:gd name="f6" fmla="val 923"/>
                <a:gd name="f7" fmla="val 275"/>
                <a:gd name="f8" fmla="val 1608"/>
                <a:gd name="f9" fmla="val 2293"/>
                <a:gd name="f10" fmla="val 289"/>
                <a:gd name="f11" fmla="val 3416"/>
                <a:gd name="f12" fmla="val 4110"/>
                <a:gd name="f13" fmla="val 1008"/>
                <a:gd name="f14" fmla="val 4804"/>
                <a:gd name="f15" fmla="val 961"/>
                <a:gd name="f16" fmla="val 5426"/>
                <a:gd name="f17" fmla="val 21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72" h="1055">
                  <a:moveTo>
                    <a:pt x="f0" y="f3"/>
                  </a:moveTo>
                  <a:cubicBezTo>
                    <a:pt x="f4" y="f5"/>
                    <a:pt x="f6" y="f7"/>
                    <a:pt x="f8" y="f4"/>
                  </a:cubicBezTo>
                  <a:cubicBezTo>
                    <a:pt x="f9" y="f10"/>
                    <a:pt x="f11" y="f2"/>
                    <a:pt x="f12" y="f13"/>
                  </a:cubicBezTo>
                  <a:cubicBezTo>
                    <a:pt x="f14" y="f15"/>
                    <a:pt x="f16" y="f17"/>
                    <a:pt x="f1" y="f0"/>
                  </a:cubicBezTo>
                </a:path>
              </a:pathLst>
            </a:custGeom>
            <a:noFill/>
            <a:ln w="10800">
              <a:solidFill>
                <a:srgbClr val="008ABF">
                  <a:alpha val="56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" name="Полилиния 12"/>
            <p:cNvSpPr/>
            <p:nvPr/>
          </p:nvSpPr>
          <p:spPr>
            <a:xfrm rot="164400">
              <a:off x="-39511" y="714365"/>
              <a:ext cx="9175320" cy="529920"/>
            </a:xfrm>
            <a:custGeom>
              <a:avLst/>
              <a:gdLst>
                <a:gd name="f0" fmla="val 0"/>
                <a:gd name="f1" fmla="val 5766"/>
                <a:gd name="f2" fmla="val 854"/>
                <a:gd name="f3" fmla="val 732"/>
                <a:gd name="f4" fmla="val 273"/>
                <a:gd name="f5" fmla="val 647"/>
                <a:gd name="f6" fmla="val 951"/>
                <a:gd name="f7" fmla="val 214"/>
                <a:gd name="f8" fmla="val 1638"/>
                <a:gd name="f9" fmla="val 228"/>
                <a:gd name="f10" fmla="val 2325"/>
                <a:gd name="f11" fmla="val 242"/>
                <a:gd name="f12" fmla="val 3434"/>
                <a:gd name="f13" fmla="val 4122"/>
                <a:gd name="f14" fmla="val 816"/>
                <a:gd name="f15" fmla="val 4810"/>
                <a:gd name="f16" fmla="val 778"/>
                <a:gd name="f17" fmla="val 5424"/>
                <a:gd name="f18" fmla="val 17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66" h="854">
                  <a:moveTo>
                    <a:pt x="f0" y="f3"/>
                  </a:moveTo>
                  <a:cubicBezTo>
                    <a:pt x="f4" y="f5"/>
                    <a:pt x="f6" y="f7"/>
                    <a:pt x="f8" y="f9"/>
                  </a:cubicBez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" y="f0"/>
                  </a:cubicBezTo>
                </a:path>
              </a:pathLst>
            </a:custGeom>
            <a:noFill/>
            <a:ln w="9360">
              <a:solidFill>
                <a:srgbClr val="009DD9">
                  <a:alpha val="56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8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onstant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C1EF80F-E44E-4E73-96AC-E1816B01C386}" type="datetime1">
              <a:rPr lang="ru-RU"/>
              <a:pPr lvl="0"/>
              <a:t>02.06.2023</a:t>
            </a:fld>
            <a:endParaRPr lang="ru-RU"/>
          </a:p>
        </p:txBody>
      </p:sp>
      <p:sp>
        <p:nvSpPr>
          <p:cNvPr id="10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2666880" y="6356520"/>
            <a:ext cx="33523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1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924680" y="6356520"/>
            <a:ext cx="76175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onstant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6B5F8DC-5249-4F86-BA81-6C156939ADEE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ru-RU" sz="5000" b="0" i="0" u="none" strike="noStrike" kern="1200" spc="0">
          <a:ln>
            <a:noFill/>
          </a:ln>
          <a:solidFill>
            <a:srgbClr val="04617B"/>
          </a:solidFill>
          <a:latin typeface="Calibri" pitchFamily="18"/>
          <a:ea typeface="Microsoft YaHei" pitchFamily="2"/>
          <a:cs typeface="Ari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2600" b="0" i="0" u="none" strike="noStrike" spc="0">
          <a:solidFill>
            <a:srgbClr val="000000"/>
          </a:solidFill>
          <a:latin typeface="Constantia" pitchFamily="18"/>
        </a:defRPr>
      </a:lvl1pPr>
      <a:lvl2pPr lvl="1">
        <a:buSzPct val="75000"/>
        <a:buFont typeface="StarSymbol"/>
        <a:buChar char="–"/>
        <a:tabLst/>
        <a:defRPr lang="ru-RU" sz="2600" b="0" i="0" u="none" strike="noStrike" spc="0">
          <a:solidFill>
            <a:srgbClr val="000000"/>
          </a:solidFill>
          <a:latin typeface="Constantia" pitchFamily="18"/>
        </a:defRPr>
      </a:lvl2pPr>
      <a:lvl3pPr lvl="2">
        <a:buSzPct val="45000"/>
        <a:buFont typeface="StarSymbol"/>
        <a:buChar char="●"/>
        <a:tabLst/>
        <a:defRPr lang="ru-RU" sz="2600" b="0" i="0" u="none" strike="noStrike" spc="0">
          <a:solidFill>
            <a:srgbClr val="000000"/>
          </a:solidFill>
          <a:latin typeface="Constantia" pitchFamily="18"/>
        </a:defRPr>
      </a:lvl3pPr>
      <a:lvl4pPr lvl="3">
        <a:buSzPct val="75000"/>
        <a:buFont typeface="StarSymbol"/>
        <a:buChar char="–"/>
        <a:tabLst/>
        <a:defRPr lang="ru-RU" sz="2600" b="0" i="0" u="none" strike="noStrike" spc="0">
          <a:solidFill>
            <a:srgbClr val="000000"/>
          </a:solidFill>
          <a:latin typeface="Constantia" pitchFamily="18"/>
        </a:defRPr>
      </a:lvl4pPr>
      <a:lvl5pPr lvl="4">
        <a:buSzPct val="45000"/>
        <a:buFont typeface="StarSymbol"/>
        <a:buChar char="●"/>
        <a:tabLst/>
        <a:defRPr lang="ru-RU" sz="2600" b="0" i="0" u="none" strike="noStrike" spc="0">
          <a:solidFill>
            <a:srgbClr val="000000"/>
          </a:solidFill>
          <a:latin typeface="Constantia" pitchFamily="18"/>
        </a:defRPr>
      </a:lvl5pPr>
      <a:lvl6pPr lvl="5">
        <a:buSzPct val="45000"/>
        <a:buFont typeface="StarSymbol"/>
        <a:buChar char="●"/>
        <a:tabLst/>
        <a:defRPr lang="ru-RU" sz="2600" b="0" i="0" u="none" strike="noStrike" spc="0">
          <a:solidFill>
            <a:srgbClr val="000000"/>
          </a:solidFill>
          <a:latin typeface="Constantia" pitchFamily="18"/>
        </a:defRPr>
      </a:lvl6pPr>
      <a:lvl7pPr lvl="6">
        <a:buSzPct val="45000"/>
        <a:buFont typeface="StarSymbol"/>
        <a:buChar char="●"/>
        <a:tabLst/>
        <a:defRPr lang="ru-RU" sz="2600" b="0" i="0" u="none" strike="noStrike" spc="0">
          <a:solidFill>
            <a:srgbClr val="000000"/>
          </a:solidFill>
          <a:latin typeface="Constantia" pitchFamily="18"/>
        </a:defRPr>
      </a:lvl7pPr>
      <a:lvl8pPr lvl="7">
        <a:buSzPct val="45000"/>
        <a:buFont typeface="StarSymbol"/>
        <a:buChar char="●"/>
        <a:tabLst/>
        <a:defRPr lang="ru-RU" sz="2600" b="0" i="0" u="none" strike="noStrike" spc="0">
          <a:solidFill>
            <a:srgbClr val="000000"/>
          </a:solidFill>
          <a:latin typeface="Constantia" pitchFamily="18"/>
        </a:defRPr>
      </a:lvl8pPr>
      <a:lvl9pPr marL="0" marR="0" lvl="0" indent="0" algn="l" rtl="0" hangingPunct="1">
        <a:spcBef>
          <a:spcPts val="519"/>
        </a:spcBef>
        <a:spcAft>
          <a:spcPts val="1417"/>
        </a:spcAft>
        <a:buClr>
          <a:srgbClr val="0BD0D9"/>
        </a:buClr>
        <a:buSzPct val="95000"/>
        <a:buFont typeface="Wingdings 2"/>
        <a:buChar char=""/>
        <a:tabLst/>
        <a:defRPr lang="ru-RU" sz="2600" b="0" i="0" u="none" strike="noStrike" spc="0">
          <a:solidFill>
            <a:srgbClr val="000000"/>
          </a:solidFill>
          <a:latin typeface="Constantia" pitchFamily="18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6"/>
          <p:cNvSpPr/>
          <p:nvPr/>
        </p:nvSpPr>
        <p:spPr>
          <a:xfrm>
            <a:off x="-9360" y="-7200"/>
            <a:ext cx="9162720" cy="1041119"/>
          </a:xfrm>
          <a:custGeom>
            <a:avLst/>
            <a:gdLst>
              <a:gd name="f0" fmla="val 0"/>
              <a:gd name="f1" fmla="val 5772"/>
              <a:gd name="f2" fmla="val 656"/>
              <a:gd name="f3" fmla="val 6"/>
              <a:gd name="f4" fmla="val 2"/>
              <a:gd name="f5" fmla="val 2542"/>
              <a:gd name="f6" fmla="val 2746"/>
              <a:gd name="f7" fmla="val 101"/>
              <a:gd name="f8" fmla="val 3828"/>
              <a:gd name="f9" fmla="val 367"/>
              <a:gd name="f10" fmla="val 4374"/>
              <a:gd name="f11" fmla="val 4920"/>
              <a:gd name="f12" fmla="val 5526"/>
              <a:gd name="f13" fmla="val 152"/>
              <a:gd name="f14" fmla="val 5766"/>
              <a:gd name="f15" fmla="val 55"/>
              <a:gd name="f16" fmla="val 213"/>
              <a:gd name="f17" fmla="val 5670"/>
              <a:gd name="f18" fmla="val 257"/>
              <a:gd name="f19" fmla="val 5016"/>
              <a:gd name="f20" fmla="val 441"/>
              <a:gd name="f21" fmla="val 4302"/>
              <a:gd name="f22" fmla="val 439"/>
              <a:gd name="f23" fmla="val 3588"/>
              <a:gd name="f24" fmla="val 437"/>
              <a:gd name="f25" fmla="val 2205"/>
              <a:gd name="f26" fmla="val 165"/>
              <a:gd name="f27" fmla="val 1488"/>
              <a:gd name="f28" fmla="val 201"/>
              <a:gd name="f29" fmla="val 750"/>
              <a:gd name="f30" fmla="val 209"/>
              <a:gd name="f31" fmla="val 270"/>
              <a:gd name="f32" fmla="val 48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772" h="656">
                <a:moveTo>
                  <a:pt x="f3" y="f4"/>
                </a:moveTo>
                <a:lnTo>
                  <a:pt x="f5" y="f0"/>
                </a:lnTo>
                <a:cubicBezTo>
                  <a:pt x="f6" y="f7"/>
                  <a:pt x="f8" y="f9"/>
                  <a:pt x="f10" y="f9"/>
                </a:cubicBezTo>
                <a:cubicBezTo>
                  <a:pt x="f11" y="f9"/>
                  <a:pt x="f12" y="f13"/>
                  <a:pt x="f14" y="f15"/>
                </a:cubicBezTo>
                <a:lnTo>
                  <a:pt x="f1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0" y="f2"/>
                </a:cubicBezTo>
                <a:lnTo>
                  <a:pt x="f3" y="f4"/>
                </a:lnTo>
                <a:close/>
              </a:path>
            </a:pathLst>
          </a:custGeom>
          <a:gradFill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Полилиния 7"/>
          <p:cNvSpPr/>
          <p:nvPr/>
        </p:nvSpPr>
        <p:spPr>
          <a:xfrm>
            <a:off x="4381560" y="-7200"/>
            <a:ext cx="4762079" cy="637920"/>
          </a:xfrm>
          <a:custGeom>
            <a:avLst/>
            <a:gdLst>
              <a:gd name="f0" fmla="val 0"/>
              <a:gd name="f1" fmla="val 3000"/>
              <a:gd name="f2" fmla="val 595"/>
              <a:gd name="f3" fmla="val 174"/>
              <a:gd name="f4" fmla="val 102"/>
              <a:gd name="f5" fmla="val 1168"/>
              <a:gd name="f6" fmla="val 533"/>
              <a:gd name="f7" fmla="val 1668"/>
              <a:gd name="f8" fmla="val 564"/>
              <a:gd name="f9" fmla="val 2168"/>
              <a:gd name="f10" fmla="val 2778"/>
              <a:gd name="f11" fmla="val 279"/>
              <a:gd name="f12" fmla="val 186"/>
              <a:gd name="f13" fmla="val 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000" h="595">
                <a:moveTo>
                  <a:pt x="f0" y="f0"/>
                </a:moveTo>
                <a:cubicBezTo>
                  <a:pt x="f3" y="f4"/>
                  <a:pt x="f5" y="f6"/>
                  <a:pt x="f7" y="f8"/>
                </a:cubicBezTo>
                <a:cubicBezTo>
                  <a:pt x="f9" y="f2"/>
                  <a:pt x="f10" y="f11"/>
                  <a:pt x="f1" y="f12"/>
                </a:cubicBezTo>
                <a:lnTo>
                  <a:pt x="f1" y="f13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A0A8"/>
              </a:gs>
              <a:gs pos="100000">
                <a:srgbClr val="008ABF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grpSp>
        <p:nvGrpSpPr>
          <p:cNvPr id="4" name="Группа 1"/>
          <p:cNvGrpSpPr/>
          <p:nvPr/>
        </p:nvGrpSpPr>
        <p:grpSpPr>
          <a:xfrm>
            <a:off x="-49903" y="640196"/>
            <a:ext cx="9185712" cy="648720"/>
            <a:chOff x="-49903" y="640196"/>
            <a:chExt cx="9185712" cy="648720"/>
          </a:xfrm>
        </p:grpSpPr>
        <p:sp>
          <p:nvSpPr>
            <p:cNvPr id="5" name="Полилиния 11"/>
            <p:cNvSpPr/>
            <p:nvPr/>
          </p:nvSpPr>
          <p:spPr>
            <a:xfrm rot="164400">
              <a:off x="-49903" y="640196"/>
              <a:ext cx="9162720" cy="648720"/>
            </a:xfrm>
            <a:custGeom>
              <a:avLst/>
              <a:gdLst>
                <a:gd name="f0" fmla="val 0"/>
                <a:gd name="f1" fmla="val 5772"/>
                <a:gd name="f2" fmla="val 1055"/>
                <a:gd name="f3" fmla="val 966"/>
                <a:gd name="f4" fmla="val 282"/>
                <a:gd name="f5" fmla="val 738"/>
                <a:gd name="f6" fmla="val 923"/>
                <a:gd name="f7" fmla="val 275"/>
                <a:gd name="f8" fmla="val 1608"/>
                <a:gd name="f9" fmla="val 2293"/>
                <a:gd name="f10" fmla="val 289"/>
                <a:gd name="f11" fmla="val 3416"/>
                <a:gd name="f12" fmla="val 4110"/>
                <a:gd name="f13" fmla="val 1008"/>
                <a:gd name="f14" fmla="val 4804"/>
                <a:gd name="f15" fmla="val 961"/>
                <a:gd name="f16" fmla="val 5426"/>
                <a:gd name="f17" fmla="val 21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72" h="1055">
                  <a:moveTo>
                    <a:pt x="f0" y="f3"/>
                  </a:moveTo>
                  <a:cubicBezTo>
                    <a:pt x="f4" y="f5"/>
                    <a:pt x="f6" y="f7"/>
                    <a:pt x="f8" y="f4"/>
                  </a:cubicBezTo>
                  <a:cubicBezTo>
                    <a:pt x="f9" y="f10"/>
                    <a:pt x="f11" y="f2"/>
                    <a:pt x="f12" y="f13"/>
                  </a:cubicBezTo>
                  <a:cubicBezTo>
                    <a:pt x="f14" y="f15"/>
                    <a:pt x="f16" y="f17"/>
                    <a:pt x="f1" y="f0"/>
                  </a:cubicBezTo>
                </a:path>
              </a:pathLst>
            </a:custGeom>
            <a:noFill/>
            <a:ln w="10800">
              <a:solidFill>
                <a:srgbClr val="008ABF">
                  <a:alpha val="56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" name="Полилиния 12"/>
            <p:cNvSpPr/>
            <p:nvPr/>
          </p:nvSpPr>
          <p:spPr>
            <a:xfrm rot="164400">
              <a:off x="-39511" y="714365"/>
              <a:ext cx="9175320" cy="529920"/>
            </a:xfrm>
            <a:custGeom>
              <a:avLst/>
              <a:gdLst>
                <a:gd name="f0" fmla="val 0"/>
                <a:gd name="f1" fmla="val 5766"/>
                <a:gd name="f2" fmla="val 854"/>
                <a:gd name="f3" fmla="val 732"/>
                <a:gd name="f4" fmla="val 273"/>
                <a:gd name="f5" fmla="val 647"/>
                <a:gd name="f6" fmla="val 951"/>
                <a:gd name="f7" fmla="val 214"/>
                <a:gd name="f8" fmla="val 1638"/>
                <a:gd name="f9" fmla="val 228"/>
                <a:gd name="f10" fmla="val 2325"/>
                <a:gd name="f11" fmla="val 242"/>
                <a:gd name="f12" fmla="val 3434"/>
                <a:gd name="f13" fmla="val 4122"/>
                <a:gd name="f14" fmla="val 816"/>
                <a:gd name="f15" fmla="val 4810"/>
                <a:gd name="f16" fmla="val 778"/>
                <a:gd name="f17" fmla="val 5424"/>
                <a:gd name="f18" fmla="val 17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66" h="854">
                  <a:moveTo>
                    <a:pt x="f0" y="f3"/>
                  </a:moveTo>
                  <a:cubicBezTo>
                    <a:pt x="f4" y="f5"/>
                    <a:pt x="f6" y="f7"/>
                    <a:pt x="f8" y="f9"/>
                  </a:cubicBez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" y="f0"/>
                  </a:cubicBezTo>
                </a:path>
              </a:pathLst>
            </a:custGeom>
            <a:noFill/>
            <a:ln w="9360">
              <a:solidFill>
                <a:srgbClr val="009DD9">
                  <a:alpha val="56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0000" bIns="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8" name="Дата 2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onstant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97B0EDD-6B01-4C8E-A5C8-61DE38BB642B}" type="datetime1">
              <a:rPr lang="ru-RU"/>
              <a:pPr lvl="0"/>
              <a:t>02.06.2023</a:t>
            </a:fld>
            <a:endParaRPr lang="ru-RU"/>
          </a:p>
        </p:txBody>
      </p:sp>
      <p:sp>
        <p:nvSpPr>
          <p:cNvPr id="9" name="Нижний колонтитул 3"/>
          <p:cNvSpPr txBox="1">
            <a:spLocks noGrp="1"/>
          </p:cNvSpPr>
          <p:nvPr>
            <p:ph type="ftr" sz="quarter" idx="3"/>
          </p:nvPr>
        </p:nvSpPr>
        <p:spPr>
          <a:xfrm>
            <a:off x="2666880" y="6356520"/>
            <a:ext cx="33523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0" name="Номер слайда 4"/>
          <p:cNvSpPr txBox="1">
            <a:spLocks noGrp="1"/>
          </p:cNvSpPr>
          <p:nvPr>
            <p:ph type="sldNum" sz="quarter" idx="4"/>
          </p:nvPr>
        </p:nvSpPr>
        <p:spPr>
          <a:xfrm>
            <a:off x="7924680" y="6356520"/>
            <a:ext cx="76175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onstant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C00CCC5-F3A0-44E6-903D-C0DC4AA1814F}" type="slidenum">
              <a:t>‹#›</a:t>
            </a:fld>
            <a:endParaRPr lang="ru-RU"/>
          </a:p>
        </p:txBody>
      </p:sp>
      <p:sp>
        <p:nvSpPr>
          <p:cNvPr id="11" name="Текст 1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ru-RU" sz="5000" b="0" i="0" u="none" strike="noStrike" kern="1200" spc="0">
          <a:ln>
            <a:noFill/>
          </a:ln>
          <a:solidFill>
            <a:srgbClr val="04617B"/>
          </a:solidFill>
          <a:latin typeface="Calibri" pitchFamily="18"/>
          <a:ea typeface="Microsoft YaHei" pitchFamily="2"/>
          <a:cs typeface="Ari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2600" b="0" i="0" u="none" strike="noStrike" kern="1200" spc="0">
          <a:ln>
            <a:noFill/>
          </a:ln>
          <a:solidFill>
            <a:srgbClr val="000000"/>
          </a:solidFill>
          <a:latin typeface="Constantia" pitchFamily="18"/>
          <a:ea typeface="Microsoft YaHei" pitchFamily="2"/>
          <a:cs typeface="Arial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559" y="1717920"/>
            <a:ext cx="8776440" cy="514007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671760" y="503640"/>
            <a:ext cx="7809120" cy="114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671760" y="1906200"/>
            <a:ext cx="7809120" cy="432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63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63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3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198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165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165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165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165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165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165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0" y="360"/>
            <a:ext cx="164880" cy="83339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0" y="2160000"/>
            <a:ext cx="164880" cy="83339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" y="1059840"/>
            <a:ext cx="164880" cy="83339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ru-RU" sz="3620" b="1" i="0" u="none" strike="noStrike">
          <a:ln>
            <a:noFill/>
          </a:ln>
          <a:solidFill>
            <a:srgbClr val="333333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ru-RU" sz="2630" b="0" i="0" u="none" strike="noStrike">
          <a:ln>
            <a:noFill/>
          </a:ln>
          <a:solidFill>
            <a:srgbClr val="000000"/>
          </a:solidFill>
          <a:latin typeface="Albany" pitchFamily="34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001skazka.com/" TargetMode="External"/><Relationship Id="rId2" Type="http://schemas.openxmlformats.org/officeDocument/2006/relationships/hyperlink" Target="http://podelkidlyadetei.ru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quicksave.su/learning-games" TargetMode="External"/><Relationship Id="rId4" Type="http://schemas.openxmlformats.org/officeDocument/2006/relationships/hyperlink" Target="http://predkov.net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71760" y="2196360"/>
            <a:ext cx="7809120" cy="2055240"/>
          </a:xfrm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600" b="1" dirty="0">
                <a:solidFill>
                  <a:srgbClr val="CC0000"/>
                </a:solidFill>
                <a:latin typeface="Albany" pitchFamily="34"/>
              </a:rPr>
              <a:t>«Приёмы воздействия на ребёнка с СДВГ</a:t>
            </a:r>
            <a:br>
              <a:rPr lang="ru-RU" sz="3600" b="1" dirty="0">
                <a:solidFill>
                  <a:srgbClr val="CC0000"/>
                </a:solidFill>
                <a:latin typeface="Albany" pitchFamily="34"/>
              </a:rPr>
            </a:br>
            <a:r>
              <a:rPr lang="ru-RU" sz="3600" b="1" dirty="0">
                <a:solidFill>
                  <a:srgbClr val="CC0000"/>
                </a:solidFill>
                <a:latin typeface="Albany" pitchFamily="34"/>
              </a:rPr>
              <a:t>из опыта работы воспитателя</a:t>
            </a:r>
            <a:br>
              <a:rPr lang="ru-RU" sz="3600" b="1" dirty="0">
                <a:solidFill>
                  <a:srgbClr val="CC0000"/>
                </a:solidFill>
                <a:latin typeface="Albany" pitchFamily="34"/>
              </a:rPr>
            </a:br>
            <a:r>
              <a:rPr lang="ru-RU" sz="3600" b="1" dirty="0">
                <a:solidFill>
                  <a:srgbClr val="CC0000"/>
                </a:solidFill>
                <a:latin typeface="Albany" pitchFamily="34"/>
              </a:rPr>
              <a:t>коррекционной школы».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000" y="144000"/>
            <a:ext cx="8352000" cy="999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Государственное общеобразовательное учреждение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Тульской области «Суворовская школа для обучающихся с  ограниченными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возможностями здоровья»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8000" y="4869000"/>
            <a:ext cx="2989440" cy="859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Подготовила воспитатель: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Смирнова Ю.А.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8000" y="6480000"/>
            <a:ext cx="195156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г.Суворов, 2023г.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149" y="116632"/>
            <a:ext cx="8488509" cy="6626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908720"/>
            <a:ext cx="8033980" cy="58381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256974"/>
            <a:ext cx="5940271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dirty="0">
                <a:ln>
                  <a:noFill/>
                </a:ln>
                <a:solidFill>
                  <a:srgbClr val="CC0000"/>
                </a:solidFill>
                <a:latin typeface="Albany" pitchFamily="34"/>
                <a:ea typeface="Microsoft YaHei" pitchFamily="2"/>
                <a:cs typeface="Arial" pitchFamily="2"/>
              </a:rPr>
              <a:t>Самоподготовка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998481"/>
            <a:ext cx="8229240" cy="553998"/>
          </a:xfrm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600" b="1" dirty="0">
                <a:solidFill>
                  <a:srgbClr val="CC0000"/>
                </a:solidFill>
                <a:latin typeface="Albany" pitchFamily="34"/>
              </a:rPr>
              <a:t>По данным </a:t>
            </a:r>
            <a:r>
              <a:rPr lang="ru-RU" sz="3600" b="1" dirty="0" smtClean="0">
                <a:solidFill>
                  <a:srgbClr val="CC0000"/>
                </a:solidFill>
                <a:latin typeface="Albany" pitchFamily="34"/>
              </a:rPr>
              <a:t>педагога-психолога</a:t>
            </a:r>
            <a:endParaRPr lang="ru-RU" sz="3600" b="1" dirty="0">
              <a:solidFill>
                <a:srgbClr val="CC0000"/>
              </a:solidFill>
              <a:latin typeface="Albany" pitchFamily="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000" y="2015999"/>
            <a:ext cx="7945037" cy="40727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dirty="0">
                <a:ln>
                  <a:noFill/>
                </a:ln>
                <a:latin typeface="Albany" pitchFamily="34"/>
                <a:ea typeface="Microsoft YaHei" pitchFamily="2"/>
                <a:cs typeface="Arial" pitchFamily="2"/>
              </a:rPr>
              <a:t>-30% учащихся - стабильно усваивают материал.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lbany" pitchFamily="34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dirty="0">
                <a:ln>
                  <a:noFill/>
                </a:ln>
                <a:latin typeface="Albany" pitchFamily="34"/>
                <a:ea typeface="Microsoft YaHei" pitchFamily="2"/>
                <a:cs typeface="Arial" pitchFamily="2"/>
              </a:rPr>
              <a:t>-20% учащихся - выполняют требования учителя, воспитателя, </a:t>
            </a:r>
            <a:endParaRPr lang="ru-RU" sz="1800" b="0" i="0" u="none" strike="noStrike" kern="1200" dirty="0" smtClean="0">
              <a:ln>
                <a:noFill/>
              </a:ln>
              <a:latin typeface="Albany" pitchFamily="34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dirty="0" smtClean="0">
                <a:ln>
                  <a:noFill/>
                </a:ln>
                <a:latin typeface="Albany" pitchFamily="34"/>
                <a:ea typeface="Microsoft YaHei" pitchFamily="2"/>
                <a:cs typeface="Arial" pitchFamily="2"/>
              </a:rPr>
              <a:t>не </a:t>
            </a:r>
            <a:r>
              <a:rPr lang="ru-RU" sz="1800" b="0" i="0" u="none" strike="noStrike" kern="1200" dirty="0">
                <a:ln>
                  <a:noFill/>
                </a:ln>
                <a:latin typeface="Albany" pitchFamily="34"/>
                <a:ea typeface="Microsoft YaHei" pitchFamily="2"/>
                <a:cs typeface="Arial" pitchFamily="2"/>
              </a:rPr>
              <a:t>отвлекаются от уроков.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lbany" pitchFamily="34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dirty="0">
                <a:ln>
                  <a:noFill/>
                </a:ln>
                <a:latin typeface="Albany" pitchFamily="34"/>
                <a:ea typeface="Microsoft YaHei" pitchFamily="2"/>
                <a:cs typeface="Arial" pitchFamily="2"/>
              </a:rPr>
              <a:t>-10% учащихся — имеют высокую игровую активность</a:t>
            </a:r>
            <a:r>
              <a:rPr lang="ru-RU" sz="1800" b="0" i="0" u="none" strike="noStrike" kern="1200" dirty="0" smtClean="0">
                <a:ln>
                  <a:noFill/>
                </a:ln>
                <a:latin typeface="Albany" pitchFamily="34"/>
                <a:ea typeface="Microsoft YaHei" pitchFamily="2"/>
                <a:cs typeface="Arial" pitchFamily="2"/>
              </a:rPr>
              <a:t>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dirty="0" smtClean="0">
                <a:ln>
                  <a:noFill/>
                </a:ln>
                <a:latin typeface="Albany" pitchFamily="34"/>
                <a:ea typeface="Microsoft YaHei" pitchFamily="2"/>
                <a:cs typeface="Arial" pitchFamily="2"/>
              </a:rPr>
              <a:t>охотно </a:t>
            </a:r>
            <a:r>
              <a:rPr lang="ru-RU" sz="1800" b="0" i="0" u="none" strike="noStrike" kern="1200" dirty="0">
                <a:ln>
                  <a:noFill/>
                </a:ln>
                <a:latin typeface="Albany" pitchFamily="34"/>
                <a:ea typeface="Microsoft YaHei" pitchFamily="2"/>
                <a:cs typeface="Arial" pitchFamily="2"/>
              </a:rPr>
              <a:t>участвуют в совместных играх.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lbany" pitchFamily="34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dirty="0">
                <a:ln>
                  <a:noFill/>
                </a:ln>
                <a:latin typeface="Albany" pitchFamily="34"/>
                <a:ea typeface="Microsoft YaHei" pitchFamily="2"/>
                <a:cs typeface="Arial" pitchFamily="2"/>
              </a:rPr>
              <a:t>-40% учащихся — общительны, легко контактируют с одноклассниками </a:t>
            </a:r>
            <a:endParaRPr lang="ru-RU" sz="1800" b="0" i="0" u="none" strike="noStrike" kern="1200" dirty="0" smtClean="0">
              <a:ln>
                <a:noFill/>
              </a:ln>
              <a:latin typeface="Albany" pitchFamily="34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dirty="0" smtClean="0">
                <a:ln>
                  <a:noFill/>
                </a:ln>
                <a:latin typeface="Albany" pitchFamily="34"/>
                <a:ea typeface="Microsoft YaHei" pitchFamily="2"/>
                <a:cs typeface="Arial" pitchFamily="2"/>
              </a:rPr>
              <a:t>и </a:t>
            </a:r>
            <a:r>
              <a:rPr lang="ru-RU" sz="1800" b="0" i="0" u="none" strike="noStrike" kern="1200" dirty="0">
                <a:ln>
                  <a:noFill/>
                </a:ln>
                <a:latin typeface="Albany" pitchFamily="34"/>
                <a:ea typeface="Microsoft YaHei" pitchFamily="2"/>
                <a:cs typeface="Arial" pitchFamily="2"/>
              </a:rPr>
              <a:t>другими сверстниками.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lbany" pitchFamily="34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dirty="0">
                <a:ln>
                  <a:noFill/>
                </a:ln>
                <a:latin typeface="Albany" pitchFamily="34"/>
                <a:ea typeface="Microsoft YaHei" pitchFamily="2"/>
                <a:cs typeface="Arial" pitchFamily="2"/>
              </a:rPr>
              <a:t>-80%  учащихся — положительно относятся и стараются выполнять </a:t>
            </a:r>
            <a:endParaRPr lang="ru-RU" sz="1800" b="0" i="0" u="none" strike="noStrike" kern="1200" dirty="0" smtClean="0">
              <a:ln>
                <a:noFill/>
              </a:ln>
              <a:latin typeface="Albany" pitchFamily="34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dirty="0" smtClean="0">
                <a:ln>
                  <a:noFill/>
                </a:ln>
                <a:latin typeface="Albany" pitchFamily="34"/>
                <a:ea typeface="Microsoft YaHei" pitchFamily="2"/>
                <a:cs typeface="Arial" pitchFamily="2"/>
              </a:rPr>
              <a:t>требования </a:t>
            </a:r>
            <a:r>
              <a:rPr lang="ru-RU" sz="1800" b="0" i="0" u="none" strike="noStrike" kern="1200" dirty="0">
                <a:ln>
                  <a:noFill/>
                </a:ln>
                <a:latin typeface="Albany" pitchFamily="34"/>
                <a:ea typeface="Microsoft YaHei" pitchFamily="2"/>
                <a:cs typeface="Arial" pitchFamily="2"/>
              </a:rPr>
              <a:t>педагогов.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lbany" pitchFamily="34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lbany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256546"/>
              </p:ext>
            </p:extLst>
          </p:nvPr>
        </p:nvGraphicFramePr>
        <p:xfrm>
          <a:off x="188950" y="1772816"/>
          <a:ext cx="8924926" cy="4324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2463"/>
                <a:gridCol w="4462463"/>
              </a:tblGrid>
              <a:tr h="1005849">
                <a:tc>
                  <a:txBody>
                    <a:bodyPr/>
                    <a:lstStyle/>
                    <a:p>
                      <a:r>
                        <a:rPr lang="ru-RU" sz="2400" b="1" u="sng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1" u="sng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https://mel.fm/ucheba/shkola/2754968-hyperactivity</a:t>
                      </a:r>
                      <a:endParaRPr lang="ru-RU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21" marB="4572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Познавательные статьи и видеоролики,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которые помогут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родителям в воспитании детей с СДВГ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21" marB="4572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8438">
                <a:tc>
                  <a:txBody>
                    <a:bodyPr/>
                    <a:lstStyle/>
                    <a:p>
                      <a:r>
                        <a:rPr lang="ru-RU" sz="2000" b="1" u="sng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Поделки для детей</a:t>
                      </a:r>
                      <a:endParaRPr lang="ru-RU" sz="20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21" marB="45721"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База мастер-классов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21" marB="45721"/>
                </a:tc>
              </a:tr>
              <a:tr h="493622">
                <a:tc>
                  <a:txBody>
                    <a:bodyPr/>
                    <a:lstStyle/>
                    <a:p>
                      <a:r>
                        <a:rPr lang="ru-RU" sz="2000" b="1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http://1001skazka.com/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21" marB="45721"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Коллекция сказок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21" marB="45721"/>
                </a:tc>
              </a:tr>
              <a:tr h="1005849">
                <a:tc>
                  <a:txBody>
                    <a:bodyPr/>
                    <a:lstStyle/>
                    <a:p>
                      <a:r>
                        <a:rPr lang="ru-RU" sz="2000" b="1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http://predkov.net/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21" marB="45721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Игры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развлечения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детей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21" marB="45721"/>
                </a:tc>
              </a:tr>
              <a:tr h="1310643">
                <a:tc>
                  <a:txBody>
                    <a:bodyPr/>
                    <a:lstStyle/>
                    <a:p>
                      <a:r>
                        <a:rPr lang="ru-RU" sz="2000" b="1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154 обучающие игры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21" marB="45721"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Множество онлайн игр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коррекционных упражнений различной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тематики </a:t>
                      </a: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направленности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21" marB="45721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11760" y="5486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Полезные сайты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44040" y="218880"/>
            <a:ext cx="7809120" cy="114516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buNone/>
            </a:pPr>
            <a:r>
              <a:rPr lang="ru-RU" sz="4000" b="1" dirty="0" smtClean="0">
                <a:solidFill>
                  <a:srgbClr val="CC0000"/>
                </a:solidFill>
                <a:latin typeface="Arial" pitchFamily="18"/>
              </a:rPr>
              <a:t>Используемая литература:</a:t>
            </a:r>
            <a:endParaRPr lang="ru-RU" sz="4000" dirty="0">
              <a:solidFill>
                <a:srgbClr val="000000"/>
              </a:solidFill>
              <a:latin typeface="Constantia" pitchFamily="1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000" y="1385999"/>
            <a:ext cx="8467616" cy="528204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600" b="0" i="0" u="none" strike="noStrike" kern="1200" dirty="0">
              <a:ln>
                <a:noFill/>
              </a:ln>
              <a:latin typeface="Albany" pitchFamily="34"/>
              <a:ea typeface="Microsoft YaHei" pitchFamily="2"/>
              <a:cs typeface="Arial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8919" algn="l"/>
              </a:tabLst>
            </a:pPr>
            <a:r>
              <a:rPr lang="ru-RU" sz="1600" b="0" i="0" u="none" strike="noStrike" kern="1200" dirty="0">
                <a:ln>
                  <a:noFill/>
                </a:ln>
                <a:latin typeface="Albany" pitchFamily="34"/>
                <a:ea typeface="Microsoft YaHei" pitchFamily="2"/>
                <a:cs typeface="Arial" pitchFamily="2"/>
              </a:rPr>
              <a:t>         </a:t>
            </a:r>
            <a:r>
              <a:rPr lang="ru-RU" sz="1600" b="1" i="0" u="none" strike="noStrike" kern="1200" dirty="0">
                <a:ln>
                  <a:noFill/>
                </a:ln>
                <a:latin typeface="Albany" pitchFamily="34"/>
                <a:ea typeface="Microsoft YaHei" pitchFamily="2"/>
                <a:cs typeface="Arial" pitchFamily="2"/>
              </a:rPr>
              <a:t>                          </a:t>
            </a:r>
          </a:p>
          <a:p>
            <a:pPr marL="342900" marR="0" lvl="0" indent="-34290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8919" algn="l"/>
              </a:tabLst>
            </a:pPr>
            <a:r>
              <a:rPr lang="ru-RU" sz="2000" b="0" i="0" u="none" strike="noStrike" kern="1200" dirty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 </a:t>
            </a:r>
            <a:r>
              <a:rPr lang="ru-RU" sz="2000" b="1" i="0" u="none" strike="noStrike" kern="1200" dirty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Е</a:t>
            </a:r>
            <a:r>
              <a:rPr lang="ru-RU" sz="2000" b="1" i="0" u="none" strike="noStrike" kern="1200" dirty="0" smtClean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. К</a:t>
            </a:r>
            <a:r>
              <a:rPr lang="ru-RU" sz="2000" b="1" i="0" u="none" strike="noStrike" kern="1200" dirty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. Лютова, Г</a:t>
            </a:r>
            <a:r>
              <a:rPr lang="ru-RU" sz="2000" b="1" i="0" u="none" strike="noStrike" kern="1200" dirty="0" smtClean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. Б. Монина</a:t>
            </a:r>
            <a:r>
              <a:rPr lang="ru-RU" sz="2000" b="1" i="0" u="none" strike="noStrike" kern="1200" dirty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. Шпаргалка для взрослых: </a:t>
            </a:r>
            <a:endParaRPr lang="ru-RU" sz="2000" b="1" i="0" u="none" strike="noStrike" kern="1200" dirty="0" smtClean="0">
              <a:ln>
                <a:noFill/>
              </a:ln>
              <a:latin typeface="Arial" pitchFamily="34"/>
              <a:ea typeface="Microsoft YaHei" pitchFamily="2"/>
              <a:cs typeface="Arial" pitchFamily="2"/>
            </a:endParaRPr>
          </a:p>
          <a:p>
            <a:pPr marR="0" lvl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48919" algn="l"/>
              </a:tabLst>
            </a:pPr>
            <a:r>
              <a:rPr lang="ru-RU" sz="2000" b="1" i="0" u="none" strike="noStrike" kern="1200" dirty="0" err="1" smtClean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Психокоррекционная</a:t>
            </a:r>
            <a:r>
              <a:rPr lang="ru-RU" sz="2000" b="1" i="0" u="none" strike="noStrike" kern="1200" dirty="0" smtClean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 </a:t>
            </a:r>
            <a:r>
              <a:rPr lang="ru-RU" sz="2000" b="1" i="0" u="none" strike="noStrike" kern="1200" dirty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работа с </a:t>
            </a:r>
            <a:r>
              <a:rPr lang="ru-RU" sz="2000" b="1" i="0" u="none" strike="noStrike" kern="1200" dirty="0" err="1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гиперактивными</a:t>
            </a:r>
            <a:r>
              <a:rPr lang="ru-RU" sz="2000" b="1" i="0" u="none" strike="noStrike" kern="1200" dirty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, </a:t>
            </a:r>
            <a:endParaRPr lang="ru-RU" sz="2000" b="1" i="0" u="none" strike="noStrike" kern="1200" dirty="0" smtClean="0">
              <a:ln>
                <a:noFill/>
              </a:ln>
              <a:latin typeface="Arial" pitchFamily="34"/>
              <a:ea typeface="Microsoft YaHei" pitchFamily="2"/>
              <a:cs typeface="Arial" pitchFamily="2"/>
            </a:endParaRPr>
          </a:p>
          <a:p>
            <a:pPr marR="0" lvl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48919" algn="l"/>
              </a:tabLst>
            </a:pPr>
            <a:r>
              <a:rPr lang="ru-RU" sz="2000" b="1" i="0" u="none" strike="noStrike" kern="1200" dirty="0" smtClean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агрессивными</a:t>
            </a:r>
            <a:r>
              <a:rPr lang="ru-RU" sz="2000" b="1" i="0" u="none" strike="noStrike" kern="1200" dirty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, тревожными и аутичными детьми</a:t>
            </a:r>
            <a:r>
              <a:rPr lang="ru-RU" sz="2000" b="1" i="0" u="none" strike="noStrike" kern="1200" dirty="0" smtClean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.</a:t>
            </a:r>
          </a:p>
          <a:p>
            <a:pPr marR="0" lvl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48919" algn="l"/>
              </a:tabLst>
            </a:pPr>
            <a:r>
              <a:rPr lang="ru-RU" sz="2000" b="1" i="0" u="none" strike="noStrike" kern="1200" dirty="0" smtClean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 </a:t>
            </a:r>
            <a:r>
              <a:rPr lang="ru-RU" sz="2000" b="1" i="0" u="none" strike="noStrike" kern="1200" dirty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– М.: Генезис, 2000. </a:t>
            </a:r>
          </a:p>
          <a:p>
            <a:pPr marL="342900" marR="0" lvl="0" indent="-34290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8919" algn="l"/>
              </a:tabLst>
            </a:pPr>
            <a:r>
              <a:rPr lang="ru-RU" sz="2000" b="1" i="0" u="none" strike="noStrike" kern="1200" smtClean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М. Раттер</a:t>
            </a:r>
            <a:r>
              <a:rPr lang="ru-RU" sz="2000" b="1" dirty="0">
                <a:latin typeface="Arial" pitchFamily="34"/>
                <a:ea typeface="Microsoft YaHei" pitchFamily="2"/>
                <a:cs typeface="Arial" pitchFamily="2"/>
              </a:rPr>
              <a:t>.</a:t>
            </a:r>
            <a:r>
              <a:rPr lang="ru-RU" sz="2000" b="1" i="0" u="none" strike="noStrike" kern="1200" dirty="0" smtClean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 </a:t>
            </a:r>
            <a:r>
              <a:rPr lang="ru-RU" sz="2000" b="1" i="0" u="none" strike="noStrike" kern="1200" dirty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Помощь трудным детям. – М.: Прогресс, 1987.</a:t>
            </a:r>
          </a:p>
          <a:p>
            <a:pPr marL="342900" marR="0" lvl="0" indent="-34290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8919" algn="l"/>
              </a:tabLst>
            </a:pPr>
            <a:r>
              <a:rPr lang="ru-RU" sz="2000" b="1" i="0" u="none" strike="noStrike" kern="1200" dirty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Рычкова Н. А. </a:t>
            </a:r>
            <a:r>
              <a:rPr lang="ru-RU" sz="2000" b="1" i="0" u="none" strike="noStrike" kern="1200" dirty="0" err="1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Дезадаптивное</a:t>
            </a:r>
            <a:r>
              <a:rPr lang="ru-RU" sz="2000" b="1" i="0" u="none" strike="noStrike" kern="1200" dirty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 поведение детей: </a:t>
            </a:r>
            <a:endParaRPr lang="ru-RU" sz="2000" b="1" i="0" u="none" strike="noStrike" kern="1200" dirty="0" smtClean="0">
              <a:ln>
                <a:noFill/>
              </a:ln>
              <a:latin typeface="Arial" pitchFamily="34"/>
              <a:ea typeface="Microsoft YaHei" pitchFamily="2"/>
              <a:cs typeface="Arial" pitchFamily="2"/>
            </a:endParaRPr>
          </a:p>
          <a:p>
            <a:pPr marR="0" lvl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48919" algn="l"/>
              </a:tabLst>
            </a:pPr>
            <a:r>
              <a:rPr lang="ru-RU" sz="2000" b="1" i="0" u="none" strike="noStrike" kern="1200" dirty="0" smtClean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Диагностика</a:t>
            </a:r>
            <a:r>
              <a:rPr lang="ru-RU" sz="2000" b="1" i="0" u="none" strike="noStrike" kern="1200" dirty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, коррекция, </a:t>
            </a:r>
            <a:r>
              <a:rPr lang="ru-RU" sz="2000" b="1" i="0" u="none" strike="noStrike" kern="1200" dirty="0" err="1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психопрофилактика</a:t>
            </a:r>
            <a:r>
              <a:rPr lang="ru-RU" sz="2000" b="1" i="0" u="none" strike="noStrike" kern="1200" dirty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. </a:t>
            </a:r>
            <a:r>
              <a:rPr lang="ru-RU" sz="2000" b="1" i="0" u="none" strike="noStrike" kern="1200" dirty="0" smtClean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М</a:t>
            </a:r>
            <a:r>
              <a:rPr lang="ru-RU" sz="2000" b="1" i="0" u="none" strike="noStrike" kern="1200" dirty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.: Гном и Д, 2000.</a:t>
            </a:r>
          </a:p>
          <a:p>
            <a:pPr marL="342900" marR="0" lvl="0" indent="-3429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ru-RU" sz="2000" b="1" i="0" u="none" strike="noStrike" kern="1200" dirty="0" err="1" smtClean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Г.Б.Монина</a:t>
            </a:r>
            <a:r>
              <a:rPr lang="ru-RU" sz="2000" b="1" i="0" u="none" strike="noStrike" kern="1200" dirty="0" smtClean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 </a:t>
            </a:r>
            <a:r>
              <a:rPr lang="ru-RU" sz="2000" b="1" i="0" u="none" strike="noStrike" kern="1200" dirty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«</a:t>
            </a:r>
            <a:r>
              <a:rPr lang="ru-RU" sz="2000" b="1" i="0" u="none" strike="noStrike" kern="1200" dirty="0" err="1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Гиперактивные</a:t>
            </a:r>
            <a:r>
              <a:rPr lang="ru-RU" sz="2000" b="1" i="0" u="none" strike="noStrike" kern="1200" dirty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 дети </a:t>
            </a:r>
            <a:r>
              <a:rPr lang="ru-RU" sz="2000" b="1" i="0" u="none" strike="noStrike" kern="1200" dirty="0" smtClean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психолого-педагогическая </a:t>
            </a:r>
          </a:p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ru-RU" sz="2000" b="1" i="0" u="none" strike="noStrike" kern="1200" dirty="0" smtClean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помощь</a:t>
            </a:r>
            <a:r>
              <a:rPr lang="ru-RU" sz="2000" b="1" i="0" u="none" strike="noStrike" kern="1200" dirty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»</a:t>
            </a:r>
          </a:p>
          <a:p>
            <a:pPr marL="342900" marR="0" lvl="0" indent="-34290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8919" algn="l"/>
              </a:tabLst>
            </a:pPr>
            <a:r>
              <a:rPr lang="ru-RU" sz="2000" b="1" i="0" u="none" strike="noStrike" kern="1200" dirty="0" smtClean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Л. С. Выготский  </a:t>
            </a:r>
            <a:r>
              <a:rPr lang="ru-RU" sz="2000" b="1" i="0" u="none" strike="noStrike" kern="1200" dirty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Вопросы детской психологии. – СПб., 1997.</a:t>
            </a:r>
          </a:p>
          <a:p>
            <a:pPr marL="342900" marR="0" lvl="0" indent="-34290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8919" algn="l"/>
              </a:tabLst>
            </a:pPr>
            <a:r>
              <a:rPr lang="ru-RU" sz="2000" b="1" i="0" u="none" strike="noStrike" kern="1200" dirty="0" smtClean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О. А. Карабанова</a:t>
            </a:r>
            <a:r>
              <a:rPr lang="ru-RU" sz="2000" b="1" i="0" u="none" strike="noStrike" kern="1200" dirty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. Игра в коррекции психического </a:t>
            </a:r>
            <a:r>
              <a:rPr lang="ru-RU" sz="2000" b="1" i="0" u="none" strike="noStrike" kern="1200" dirty="0" smtClean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развития</a:t>
            </a:r>
          </a:p>
          <a:p>
            <a:pPr marR="0" lvl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48919" algn="l"/>
              </a:tabLst>
            </a:pPr>
            <a:r>
              <a:rPr lang="ru-RU" sz="2000" b="1" i="0" u="none" strike="noStrike" kern="1200" dirty="0" smtClean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 </a:t>
            </a:r>
            <a:r>
              <a:rPr lang="ru-RU" sz="2000" b="1" i="0" u="none" strike="noStrike" kern="1200" dirty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ребенка. – М., 1997.</a:t>
            </a:r>
          </a:p>
          <a:p>
            <a:pPr marL="342900" marR="0" lvl="0" indent="-3429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ru-RU" sz="2000" b="1" i="0" u="none" strike="noStrike" kern="1200" dirty="0" smtClean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Ю. С. Шевченко</a:t>
            </a:r>
            <a:r>
              <a:rPr lang="ru-RU" sz="2000" b="1" i="0" u="none" strike="noStrike" kern="1200" dirty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, В.П. </a:t>
            </a:r>
            <a:r>
              <a:rPr lang="ru-RU" sz="2000" b="1" i="0" u="none" strike="noStrike" kern="1200" dirty="0" err="1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Добридень</a:t>
            </a:r>
            <a:r>
              <a:rPr lang="ru-RU" sz="2000" b="1" i="0" u="none" strike="noStrike" kern="1200" dirty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. «Радостные воспоминания. </a:t>
            </a:r>
            <a:endParaRPr lang="ru-RU" sz="2000" b="1" i="0" u="none" strike="noStrike" kern="1200" dirty="0" smtClean="0">
              <a:ln>
                <a:noFill/>
              </a:ln>
              <a:latin typeface="Arial" pitchFamily="34"/>
              <a:ea typeface="Microsoft YaHei" pitchFamily="2"/>
              <a:cs typeface="Arial" pitchFamily="2"/>
            </a:endParaRPr>
          </a:p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ru-RU" sz="2000" b="1" i="0" u="none" strike="noStrike" kern="1200" dirty="0" smtClean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Личностный </a:t>
            </a:r>
            <a:r>
              <a:rPr lang="ru-RU" sz="2000" b="1" i="0" u="none" strike="noStrike" kern="1200" dirty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рост ребенка</a:t>
            </a:r>
            <a:r>
              <a:rPr lang="ru-RU" sz="2000" b="1" i="0" u="none" strike="noStrike" kern="1200" dirty="0" smtClean="0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».</a:t>
            </a:r>
            <a:endParaRPr lang="ru-RU" sz="2000" b="1" i="0" u="none" strike="noStrike" kern="1200" dirty="0">
              <a:ln>
                <a:noFill/>
              </a:ln>
              <a:latin typeface="Arial" pitchFamily="34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1" i="0" u="none" strike="noStrike" kern="1200" dirty="0">
              <a:ln>
                <a:noFill/>
              </a:ln>
              <a:latin typeface="Arial" pitchFamily="34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1" i="0" u="none" strike="noStrike" kern="1200" dirty="0">
              <a:ln>
                <a:noFill/>
              </a:ln>
              <a:latin typeface="Arial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3344" y="1655999"/>
            <a:ext cx="7869312" cy="88718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5400" b="1" i="0" u="none" strike="noStrike" kern="1200" dirty="0">
                <a:ln>
                  <a:noFill/>
                </a:ln>
                <a:solidFill>
                  <a:srgbClr val="CC0000"/>
                </a:solidFill>
                <a:latin typeface="Albany" pitchFamily="34"/>
                <a:ea typeface="Microsoft YaHei" pitchFamily="2"/>
                <a:cs typeface="Arial" pitchFamily="2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71760" y="510839"/>
            <a:ext cx="7809120" cy="114516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600" b="1">
                <a:solidFill>
                  <a:srgbClr val="CC0000"/>
                </a:solidFill>
                <a:latin typeface="Albany" pitchFamily="34"/>
              </a:rPr>
              <a:t>Проявление гиперактивности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655999"/>
            <a:ext cx="8784000" cy="433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000" y="1655999"/>
            <a:ext cx="7720745" cy="339434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Три основных блока проявления </a:t>
            </a:r>
            <a:endParaRPr lang="ru-RU" sz="2800" b="1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гиперактивности</a:t>
            </a:r>
            <a:r>
              <a:rPr lang="ru-RU" sz="2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1. Дефицит </a:t>
            </a:r>
            <a:r>
              <a:rPr lang="ru-RU" sz="2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внимания.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2</a:t>
            </a:r>
            <a:r>
              <a:rPr lang="ru-RU" sz="28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. Импульсивность</a:t>
            </a:r>
            <a:r>
              <a:rPr lang="ru-RU" sz="2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3</a:t>
            </a:r>
            <a:r>
              <a:rPr lang="ru-RU" sz="28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. Повышенная </a:t>
            </a:r>
            <a:r>
              <a:rPr lang="ru-RU" sz="2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двигательная активность.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07504" y="351476"/>
            <a:ext cx="7066768" cy="1107996"/>
          </a:xfrm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600" b="1" dirty="0">
                <a:solidFill>
                  <a:srgbClr val="CC0000"/>
                </a:solidFill>
                <a:latin typeface="Albany" pitchFamily="34"/>
              </a:rPr>
              <a:t>Основные направления педагогической </a:t>
            </a:r>
            <a:r>
              <a:rPr lang="ru-RU" sz="3600" b="1" dirty="0" smtClean="0">
                <a:solidFill>
                  <a:srgbClr val="CC0000"/>
                </a:solidFill>
                <a:latin typeface="Albany" pitchFamily="34"/>
              </a:rPr>
              <a:t>работы</a:t>
            </a:r>
            <a:endParaRPr lang="ru-RU" sz="3600" b="1" dirty="0">
              <a:solidFill>
                <a:srgbClr val="CC0000"/>
              </a:solidFill>
              <a:latin typeface="Albany" pitchFamily="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866" y="1440000"/>
            <a:ext cx="8316229" cy="463314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1" i="0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Три </a:t>
            </a:r>
            <a:r>
              <a:rPr lang="ru-RU" sz="2800" b="1" i="0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основных направления</a:t>
            </a:r>
            <a:r>
              <a:rPr lang="ru-RU" sz="2800" b="1" i="0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:</a:t>
            </a:r>
            <a:endParaRPr lang="ru-RU" sz="2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1</a:t>
            </a:r>
            <a:r>
              <a:rPr lang="ru-RU" sz="28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. </a:t>
            </a:r>
            <a:r>
              <a:rPr lang="ru-RU" sz="2800" dirty="0" smtClean="0">
                <a:latin typeface="Arial" pitchFamily="18"/>
                <a:ea typeface="Microsoft YaHei" pitchFamily="2"/>
                <a:cs typeface="Arial" pitchFamily="2"/>
              </a:rPr>
              <a:t>Р</a:t>
            </a:r>
            <a:r>
              <a:rPr lang="ru-RU" sz="28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азвитие </a:t>
            </a:r>
            <a:r>
              <a:rPr lang="ru-RU" sz="280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дефицитарных</a:t>
            </a:r>
            <a:r>
              <a:rPr lang="ru-RU" sz="280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ru-RU" sz="28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функций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(</a:t>
            </a:r>
            <a:r>
              <a:rPr lang="ru-RU" sz="280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внимания, контроля поведения, </a:t>
            </a:r>
            <a:endParaRPr lang="ru-RU" sz="280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двигательного </a:t>
            </a:r>
            <a:r>
              <a:rPr lang="ru-RU" sz="280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контроля</a:t>
            </a:r>
            <a:r>
              <a:rPr lang="ru-RU" sz="28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).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ru-RU" sz="28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2. </a:t>
            </a:r>
            <a:r>
              <a:rPr lang="ru-RU" sz="2800" dirty="0" smtClean="0">
                <a:latin typeface="Arial" pitchFamily="18"/>
                <a:ea typeface="Microsoft YaHei" pitchFamily="2"/>
                <a:cs typeface="Arial" pitchFamily="2"/>
              </a:rPr>
              <a:t>О</a:t>
            </a:r>
            <a:r>
              <a:rPr lang="ru-RU" sz="28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тработка </a:t>
            </a:r>
            <a:r>
              <a:rPr lang="ru-RU" sz="280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контрольных навыков </a:t>
            </a:r>
            <a:endParaRPr lang="ru-RU" sz="280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взаимодействия </a:t>
            </a:r>
            <a:r>
              <a:rPr lang="ru-RU" sz="280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с взрослыми и </a:t>
            </a:r>
            <a:r>
              <a:rPr lang="ru-RU" sz="2800" dirty="0" smtClean="0">
                <a:latin typeface="Arial" pitchFamily="18"/>
                <a:ea typeface="Microsoft YaHei" pitchFamily="2"/>
                <a:cs typeface="Arial" pitchFamily="2"/>
              </a:rPr>
              <a:t>с</a:t>
            </a:r>
            <a:r>
              <a:rPr lang="ru-RU" sz="28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верстниками</a:t>
            </a:r>
            <a:r>
              <a:rPr lang="ru-RU" sz="2800" dirty="0" smtClean="0">
                <a:latin typeface="Arial" pitchFamily="18"/>
                <a:ea typeface="Microsoft YaHei" pitchFamily="2"/>
                <a:cs typeface="Arial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ru-RU" sz="28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3. </a:t>
            </a:r>
            <a:r>
              <a:rPr lang="ru-RU" sz="2800" dirty="0">
                <a:latin typeface="Arial" pitchFamily="18"/>
                <a:ea typeface="Microsoft YaHei" pitchFamily="2"/>
                <a:cs typeface="Arial" pitchFamily="2"/>
              </a:rPr>
              <a:t>П</a:t>
            </a:r>
            <a:r>
              <a:rPr lang="ru-RU" sz="28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ри </a:t>
            </a:r>
            <a:r>
              <a:rPr lang="ru-RU" sz="280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необходимости должна </a:t>
            </a:r>
            <a:endParaRPr lang="ru-RU" sz="2800" dirty="0"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осуществляться </a:t>
            </a:r>
            <a:r>
              <a:rPr lang="ru-RU" sz="280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работа с </a:t>
            </a:r>
            <a:r>
              <a:rPr lang="ru-RU" sz="28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гневом,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dirty="0">
                <a:latin typeface="Arial" pitchFamily="18"/>
                <a:ea typeface="Microsoft YaHei" pitchFamily="2"/>
                <a:cs typeface="Arial" pitchFamily="2"/>
              </a:rPr>
              <a:t>с</a:t>
            </a:r>
            <a:r>
              <a:rPr lang="ru-RU" sz="28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овместно воспитателя с педагогом-психолог</a:t>
            </a:r>
            <a:r>
              <a:rPr lang="ru-RU" sz="2800" dirty="0" smtClean="0">
                <a:latin typeface="Arial" pitchFamily="18"/>
                <a:ea typeface="Microsoft YaHei" pitchFamily="2"/>
                <a:cs typeface="Arial" pitchFamily="2"/>
              </a:rPr>
              <a:t>ом.</a:t>
            </a:r>
            <a:endParaRPr lang="ru-RU" sz="280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23528" y="-99392"/>
            <a:ext cx="8229240" cy="1142640"/>
          </a:xfrm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600" b="1" dirty="0">
                <a:solidFill>
                  <a:srgbClr val="CC0000"/>
                </a:solidFill>
                <a:latin typeface="Albany" pitchFamily="34"/>
              </a:rPr>
              <a:t>Система «скорой помощи»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3" y="692696"/>
            <a:ext cx="8928991" cy="6637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Главные её постулаты: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1</a:t>
            </a:r>
            <a:r>
              <a:rPr lang="ru-RU" sz="24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. Отвлечь </a:t>
            </a: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ребёнка от капризов.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2</a:t>
            </a:r>
            <a:r>
              <a:rPr lang="ru-RU" sz="24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. Поддерживать </a:t>
            </a: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дома чёткий распорядок дня.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3</a:t>
            </a:r>
            <a:r>
              <a:rPr lang="ru-RU" sz="24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. Предложить выбор (</a:t>
            </a: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другую </a:t>
            </a:r>
            <a:r>
              <a:rPr lang="ru-RU" sz="24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по возможности </a:t>
            </a: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в данный момент деятельность).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4</a:t>
            </a:r>
            <a:r>
              <a:rPr lang="ru-RU" sz="24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. Задать </a:t>
            </a: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неожиданный вопрос.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5</a:t>
            </a:r>
            <a:r>
              <a:rPr lang="ru-RU" sz="24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. Отреагировать </a:t>
            </a: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неожиданным для ребёнка </a:t>
            </a:r>
            <a:r>
              <a:rPr lang="ru-RU" sz="24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образом (пошутить</a:t>
            </a: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, повторить действия ребёнка).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6</a:t>
            </a: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. Не запрещать действие ребёнка в категоричной форме. Не приказывать, а просить</a:t>
            </a:r>
            <a:r>
              <a:rPr lang="ru-RU" sz="24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, но </a:t>
            </a: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не заискивать. Выслушать то, что хочет сказать </a:t>
            </a:r>
            <a:r>
              <a:rPr lang="ru-RU" sz="24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ребёнок (</a:t>
            </a: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в противном случае он не услышит вас).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7</a:t>
            </a:r>
            <a:r>
              <a:rPr lang="ru-RU" sz="24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. Автоматически</a:t>
            </a: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, одними и теми же словами повторять многократно свою </a:t>
            </a:r>
            <a:r>
              <a:rPr lang="ru-RU" sz="24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просьбу (</a:t>
            </a: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нейтральным тоном).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8</a:t>
            </a:r>
            <a:r>
              <a:rPr lang="ru-RU" sz="24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. Не </a:t>
            </a: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настаивать на том, чтобы ребёнок во что бы то ни стало принёс извинения.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9</a:t>
            </a:r>
            <a:r>
              <a:rPr lang="ru-RU" sz="24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. Не </a:t>
            </a:r>
            <a:r>
              <a: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читать </a:t>
            </a:r>
            <a:r>
              <a:rPr lang="ru-RU" sz="2400" b="0" i="0" u="none" strike="noStrike" kern="120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нотаций (</a:t>
            </a: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ребёнок все равно их не слышит).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906148"/>
            <a:ext cx="8229240" cy="738664"/>
          </a:xfrm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4800" b="1" u="sng" dirty="0">
                <a:solidFill>
                  <a:srgbClr val="CC0000"/>
                </a:solidFill>
                <a:latin typeface="Albany" pitchFamily="34"/>
              </a:rPr>
              <a:t>Важно: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7355" y="1952639"/>
            <a:ext cx="8394199" cy="29220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Кричать </a:t>
            </a:r>
            <a:r>
              <a:rPr lang="ru-RU" sz="32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и физически </a:t>
            </a:r>
            <a:r>
              <a:rPr lang="ru-RU" sz="32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наказывать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таких детей нельзя</a:t>
            </a:r>
            <a:r>
              <a:rPr lang="ru-RU" sz="32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, так как будет </a:t>
            </a:r>
            <a:endParaRPr lang="ru-RU" sz="3200" b="1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достигаться </a:t>
            </a:r>
            <a:r>
              <a:rPr lang="ru-RU" sz="32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противоположный </a:t>
            </a:r>
            <a:r>
              <a:rPr lang="ru-RU" sz="32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эффект,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ребёнок </a:t>
            </a:r>
            <a:r>
              <a:rPr lang="ru-RU" sz="32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не успокоится, а только </a:t>
            </a:r>
            <a:endParaRPr lang="ru-RU" sz="3200" b="1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больше </a:t>
            </a:r>
            <a:r>
              <a:rPr lang="ru-RU" sz="32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возбудится и полностью </a:t>
            </a:r>
            <a:endParaRPr lang="ru-RU" sz="3200" b="1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потеряет </a:t>
            </a:r>
            <a:r>
              <a:rPr lang="ru-RU" sz="32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самоконтроль.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600" b="1" dirty="0">
                <a:solidFill>
                  <a:srgbClr val="CC0000"/>
                </a:solidFill>
                <a:latin typeface="Albany" pitchFamily="34"/>
              </a:rPr>
              <a:t>Задачи воспитательной работы </a:t>
            </a:r>
            <a:r>
              <a:rPr lang="ru-RU" sz="3600" b="1" dirty="0" smtClean="0">
                <a:solidFill>
                  <a:srgbClr val="CC0000"/>
                </a:solidFill>
                <a:latin typeface="Albany" pitchFamily="34"/>
              </a:rPr>
              <a:t/>
            </a:r>
            <a:br>
              <a:rPr lang="ru-RU" sz="3600" b="1" dirty="0" smtClean="0">
                <a:solidFill>
                  <a:srgbClr val="CC0000"/>
                </a:solidFill>
                <a:latin typeface="Albany" pitchFamily="34"/>
              </a:rPr>
            </a:br>
            <a:r>
              <a:rPr lang="ru-RU" sz="3600" b="1" dirty="0" smtClean="0">
                <a:solidFill>
                  <a:srgbClr val="CC0000"/>
                </a:solidFill>
                <a:latin typeface="Albany" pitchFamily="34"/>
              </a:rPr>
              <a:t>с детьми </a:t>
            </a:r>
            <a:r>
              <a:rPr lang="ru-RU" sz="3600" b="1" dirty="0">
                <a:solidFill>
                  <a:srgbClr val="CC0000"/>
                </a:solidFill>
                <a:latin typeface="Albany" pitchFamily="34"/>
              </a:rPr>
              <a:t>СДВГ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1760" y="1906200"/>
            <a:ext cx="8219086" cy="362966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457200" marR="0" lvl="0" indent="-4572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/>
            </a:pPr>
            <a:r>
              <a:rPr lang="ru-RU" sz="24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Развитие </a:t>
            </a:r>
            <a:r>
              <a:rPr lang="ru-RU" sz="24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внимания </a:t>
            </a:r>
            <a:r>
              <a:rPr lang="ru-RU" sz="24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ребёнка (</a:t>
            </a:r>
            <a:r>
              <a:rPr lang="ru-RU" sz="24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формирование его </a:t>
            </a:r>
            <a:endParaRPr lang="ru-RU" sz="2400" b="1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ru-RU" sz="24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свойств</a:t>
            </a:r>
            <a:r>
              <a:rPr lang="ru-RU" sz="24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: </a:t>
            </a:r>
            <a:r>
              <a:rPr lang="ru-RU" sz="24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концентрация, переключаемость</a:t>
            </a:r>
            <a:r>
              <a:rPr lang="ru-RU" sz="24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, </a:t>
            </a:r>
            <a:endParaRPr lang="ru-RU" sz="2400" b="1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ru-RU" sz="24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распределение).</a:t>
            </a:r>
            <a:endParaRPr lang="ru-RU" sz="2400" b="1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2</a:t>
            </a:r>
            <a:r>
              <a:rPr lang="ru-RU" sz="24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. Снижение </a:t>
            </a:r>
            <a:r>
              <a:rPr lang="ru-RU" sz="24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эмоционального напряжения</a:t>
            </a:r>
            <a:r>
              <a:rPr lang="ru-RU" sz="24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.</a:t>
            </a:r>
            <a:endParaRPr lang="ru-RU" sz="2400" b="1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3</a:t>
            </a:r>
            <a:r>
              <a:rPr lang="ru-RU" sz="24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. Коррекция </a:t>
            </a:r>
            <a:r>
              <a:rPr lang="ru-RU" sz="24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поведения с помощью ролевых игр</a:t>
            </a:r>
            <a:r>
              <a:rPr lang="ru-RU" sz="24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4. Снятие тревожности.</a:t>
            </a:r>
            <a:endParaRPr lang="ru-RU" sz="2400" b="1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5</a:t>
            </a:r>
            <a:r>
              <a:rPr lang="ru-RU" sz="24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. Развитие </a:t>
            </a:r>
            <a:r>
              <a:rPr lang="ru-RU" sz="24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навыков общения, различные игры, </a:t>
            </a:r>
            <a:endParaRPr lang="ru-RU" sz="2400" b="1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направленные </a:t>
            </a:r>
            <a:r>
              <a:rPr lang="ru-RU" sz="24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на развитие у ребёнка устойчивости</a:t>
            </a:r>
            <a:r>
              <a:rPr lang="ru-RU" sz="24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концентрации</a:t>
            </a:r>
            <a:r>
              <a:rPr lang="ru-RU" sz="24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, переключения и распределения </a:t>
            </a:r>
            <a:endParaRPr lang="ru-RU" sz="2400" b="1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dirty="0">
                <a:latin typeface="Arial" pitchFamily="18"/>
                <a:ea typeface="Microsoft YaHei" pitchFamily="2"/>
                <a:cs typeface="Arial" pitchFamily="2"/>
              </a:rPr>
              <a:t>в</a:t>
            </a:r>
            <a:r>
              <a:rPr lang="ru-RU" sz="24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нимания</a:t>
            </a:r>
            <a:r>
              <a:rPr lang="ru-RU" sz="24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995936" y="0"/>
            <a:ext cx="4737302" cy="1661993"/>
          </a:xfrm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600" b="1" dirty="0">
                <a:solidFill>
                  <a:srgbClr val="CC0000"/>
                </a:solidFill>
                <a:latin typeface="Albany" pitchFamily="34"/>
              </a:rPr>
              <a:t>Упражнения и коррекционно-развивающие игры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2331" y="800271"/>
            <a:ext cx="3439623" cy="3047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960" y="2060848"/>
            <a:ext cx="4479994" cy="357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2331" y="4195921"/>
            <a:ext cx="3454836" cy="2492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915" y="94218"/>
            <a:ext cx="4322086" cy="344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85525" y="55797"/>
            <a:ext cx="4687580" cy="339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78020" y="3543738"/>
            <a:ext cx="4601560" cy="3292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790400">
            <a:off x="38462" y="3585166"/>
            <a:ext cx="4349138" cy="3157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7616" y="1268760"/>
            <a:ext cx="7652384" cy="5424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5348" y="0"/>
            <a:ext cx="8121304" cy="115270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3600" b="1" i="0" u="none" strike="noStrike" kern="1200" dirty="0" smtClean="0">
              <a:ln>
                <a:noFill/>
              </a:ln>
              <a:solidFill>
                <a:srgbClr val="CC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dirty="0" smtClean="0">
                <a:ln>
                  <a:noFill/>
                </a:ln>
                <a:solidFill>
                  <a:srgbClr val="CC0000"/>
                </a:solidFill>
                <a:latin typeface="Arial" pitchFamily="18"/>
                <a:ea typeface="Microsoft YaHei" pitchFamily="2"/>
                <a:cs typeface="Arial" pitchFamily="2"/>
              </a:rPr>
              <a:t>Коррекционно-развивающие </a:t>
            </a:r>
            <a:r>
              <a:rPr lang="ru-RU" sz="3600" b="1" i="0" u="none" strike="noStrike" kern="1200" dirty="0">
                <a:ln>
                  <a:noFill/>
                </a:ln>
                <a:solidFill>
                  <a:srgbClr val="CC0000"/>
                </a:solidFill>
                <a:latin typeface="Arial" pitchFamily="18"/>
                <a:ea typeface="Microsoft YaHei" pitchFamily="2"/>
                <a:cs typeface="Arial" pitchFamily="2"/>
              </a:rPr>
              <a:t>игры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yt-coo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611</Words>
  <Application>Microsoft Office PowerPoint</Application>
  <PresentationFormat>Экран (4:3)</PresentationFormat>
  <Paragraphs>103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Microsoft YaHei</vt:lpstr>
      <vt:lpstr>Albany</vt:lpstr>
      <vt:lpstr>Arial</vt:lpstr>
      <vt:lpstr>Calibri</vt:lpstr>
      <vt:lpstr>Constantia</vt:lpstr>
      <vt:lpstr>Lucida Sans Unicode</vt:lpstr>
      <vt:lpstr>StarSymbol</vt:lpstr>
      <vt:lpstr>Tahoma</vt:lpstr>
      <vt:lpstr>Thorndale</vt:lpstr>
      <vt:lpstr>Times New Roman</vt:lpstr>
      <vt:lpstr>Wingdings 2</vt:lpstr>
      <vt:lpstr>Обычный</vt:lpstr>
      <vt:lpstr>Обычный 1</vt:lpstr>
      <vt:lpstr>lyt-cool</vt:lpstr>
      <vt:lpstr>«Приёмы воздействия на ребёнка с СДВГ из опыта работы воспитателя коррекционной школы».</vt:lpstr>
      <vt:lpstr>Проявление гиперактивности</vt:lpstr>
      <vt:lpstr>Основные направления педагогической работы</vt:lpstr>
      <vt:lpstr>Система «скорой помощи»</vt:lpstr>
      <vt:lpstr>Важно:</vt:lpstr>
      <vt:lpstr>Задачи воспитательной работы  с детьми СДВГ</vt:lpstr>
      <vt:lpstr>Упражнения и коррекционно-развивающие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По данным педагога-психолога</vt:lpstr>
      <vt:lpstr>Презентация PowerPoint</vt:lpstr>
      <vt:lpstr>Используемая литература: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«Приёмы воздействия на ребёнка с СДВГ из опыта работы воспитателя коррекционной школы».</dc:title>
  <dc:creator>USER</dc:creator>
  <cp:lastModifiedBy>3</cp:lastModifiedBy>
  <cp:revision>48</cp:revision>
  <dcterms:modified xsi:type="dcterms:W3CDTF">2023-06-02T06:43:35Z</dcterms:modified>
</cp:coreProperties>
</file>