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0" r:id="rId4"/>
    <p:sldId id="269" r:id="rId5"/>
    <p:sldId id="290" r:id="rId6"/>
    <p:sldId id="293" r:id="rId7"/>
    <p:sldId id="287" r:id="rId8"/>
    <p:sldId id="292" r:id="rId9"/>
    <p:sldId id="263" r:id="rId10"/>
    <p:sldId id="264" r:id="rId11"/>
    <p:sldId id="296" r:id="rId12"/>
    <p:sldId id="295" r:id="rId13"/>
    <p:sldId id="265" r:id="rId14"/>
    <p:sldId id="29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9693" autoAdjust="0"/>
  </p:normalViewPr>
  <p:slideViewPr>
    <p:cSldViewPr snapToGrid="0">
      <p:cViewPr>
        <p:scale>
          <a:sx n="78" d="100"/>
          <a:sy n="78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A5FC2-D3D4-4F02-A0A3-8A58FD8C539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75547-9B02-4269-9829-80AC81D1CE15}">
      <dgm:prSet phldrT="[Текст]" custT="1"/>
      <dgm:spPr/>
      <dgm:t>
        <a:bodyPr/>
        <a:lstStyle/>
        <a:p>
          <a:r>
            <a: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организационные (способность организовать свою деятельность) умения</a:t>
          </a:r>
          <a:endParaRPr lang="ru-RU" sz="20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F025CDB-9CAF-4676-A5F5-AFF5DE5DD146}" type="parTrans" cxnId="{672E6342-C43E-49C4-AFC5-DDF50970B9A0}">
      <dgm:prSet/>
      <dgm:spPr/>
      <dgm:t>
        <a:bodyPr/>
        <a:lstStyle/>
        <a:p>
          <a:endParaRPr lang="ru-RU"/>
        </a:p>
      </dgm:t>
    </dgm:pt>
    <dgm:pt modelId="{513951A6-E7FA-4DC7-98F9-E2CD310279AE}" type="sibTrans" cxnId="{672E6342-C43E-49C4-AFC5-DDF50970B9A0}">
      <dgm:prSet/>
      <dgm:spPr/>
      <dgm:t>
        <a:bodyPr/>
        <a:lstStyle/>
        <a:p>
          <a:endParaRPr lang="ru-RU"/>
        </a:p>
      </dgm:t>
    </dgm:pt>
    <dgm:pt modelId="{C242F961-E652-4C0D-879E-CBD6CAF21541}">
      <dgm:prSet phldrT="[Текст]" custT="1"/>
      <dgm:spPr/>
      <dgm:t>
        <a:bodyPr/>
        <a:lstStyle/>
        <a:p>
          <a:r>
            <a: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коммуникативные (способность общаться и взаимодействовать с людьми) умения</a:t>
          </a:r>
          <a:endParaRPr lang="ru-RU" sz="20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23A3CF4-2F22-42E3-97AB-3DDA013948C4}" type="parTrans" cxnId="{63CBE5CF-64E4-4EFC-AEC7-ECB093F96427}">
      <dgm:prSet/>
      <dgm:spPr/>
      <dgm:t>
        <a:bodyPr/>
        <a:lstStyle/>
        <a:p>
          <a:endParaRPr lang="ru-RU"/>
        </a:p>
      </dgm:t>
    </dgm:pt>
    <dgm:pt modelId="{C56FF98E-7C69-4D40-8213-5C11997049C2}" type="sibTrans" cxnId="{63CBE5CF-64E4-4EFC-AEC7-ECB093F96427}">
      <dgm:prSet/>
      <dgm:spPr/>
      <dgm:t>
        <a:bodyPr/>
        <a:lstStyle/>
        <a:p>
          <a:endParaRPr lang="ru-RU"/>
        </a:p>
      </dgm:t>
    </dgm:pt>
    <dgm:pt modelId="{0536AB9B-5962-47FA-B9EB-8AF7A6CB7C16}">
      <dgm:prSet phldrT="[Текст]" phldr="1"/>
      <dgm:spPr/>
      <dgm:t>
        <a:bodyPr/>
        <a:lstStyle/>
        <a:p>
          <a:endParaRPr lang="ru-RU"/>
        </a:p>
      </dgm:t>
    </dgm:pt>
    <dgm:pt modelId="{0B55DAF4-8D23-443E-BA50-D10D0428A3E6}" type="parTrans" cxnId="{7DADBDD4-9051-488C-9ACD-A8457A109364}">
      <dgm:prSet/>
      <dgm:spPr/>
      <dgm:t>
        <a:bodyPr/>
        <a:lstStyle/>
        <a:p>
          <a:endParaRPr lang="ru-RU"/>
        </a:p>
      </dgm:t>
    </dgm:pt>
    <dgm:pt modelId="{C1D7C542-3F15-444E-9799-0DD1305B3F73}" type="sibTrans" cxnId="{7DADBDD4-9051-488C-9ACD-A8457A109364}">
      <dgm:prSet/>
      <dgm:spPr/>
      <dgm:t>
        <a:bodyPr/>
        <a:lstStyle/>
        <a:p>
          <a:endParaRPr lang="ru-RU"/>
        </a:p>
      </dgm:t>
    </dgm:pt>
    <dgm:pt modelId="{B9C65670-4D6C-442C-B424-4B8F2DEF0EF4}">
      <dgm:prSet phldrT="[Текст]" phldr="1"/>
      <dgm:spPr/>
      <dgm:t>
        <a:bodyPr/>
        <a:lstStyle/>
        <a:p>
          <a:endParaRPr lang="ru-RU"/>
        </a:p>
      </dgm:t>
    </dgm:pt>
    <dgm:pt modelId="{4554B91D-8A75-44F9-B98F-C672BCB57641}" type="parTrans" cxnId="{773B806E-595B-4B0F-BB44-AB6BB0774A23}">
      <dgm:prSet/>
      <dgm:spPr/>
      <dgm:t>
        <a:bodyPr/>
        <a:lstStyle/>
        <a:p>
          <a:endParaRPr lang="ru-RU"/>
        </a:p>
      </dgm:t>
    </dgm:pt>
    <dgm:pt modelId="{03C58E03-F269-455D-B718-5D29C905C022}" type="sibTrans" cxnId="{773B806E-595B-4B0F-BB44-AB6BB0774A23}">
      <dgm:prSet/>
      <dgm:spPr/>
      <dgm:t>
        <a:bodyPr/>
        <a:lstStyle/>
        <a:p>
          <a:endParaRPr lang="ru-RU"/>
        </a:p>
      </dgm:t>
    </dgm:pt>
    <dgm:pt modelId="{910B4CAF-8E3E-4E77-9238-1538DBE81DEB}">
      <dgm:prSet custT="1"/>
      <dgm:spPr/>
      <dgm:t>
        <a:bodyPr/>
        <a:lstStyle/>
        <a:p>
          <a:r>
            <a: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интеллектуальные (способность результативно мыслить и работать с информацией) умения</a:t>
          </a:r>
          <a:endParaRPr lang="ru-RU" sz="20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50E06E-0126-4F25-A536-C1E9B63B40BF}" type="parTrans" cxnId="{27756C04-E999-4360-AFF7-2F1AC634A1BC}">
      <dgm:prSet/>
      <dgm:spPr/>
      <dgm:t>
        <a:bodyPr/>
        <a:lstStyle/>
        <a:p>
          <a:endParaRPr lang="ru-RU"/>
        </a:p>
      </dgm:t>
    </dgm:pt>
    <dgm:pt modelId="{27A4C445-B6F9-47B4-A1ED-2C1E116EE3D5}" type="sibTrans" cxnId="{27756C04-E999-4360-AFF7-2F1AC634A1BC}">
      <dgm:prSet/>
      <dgm:spPr/>
      <dgm:t>
        <a:bodyPr/>
        <a:lstStyle/>
        <a:p>
          <a:endParaRPr lang="ru-RU"/>
        </a:p>
      </dgm:t>
    </dgm:pt>
    <dgm:pt modelId="{80C03130-20C1-4630-80B7-DDD84296482B}">
      <dgm:prSet custT="1"/>
      <dgm:spPr/>
      <dgm:t>
        <a:bodyPr/>
        <a:lstStyle/>
        <a:p>
          <a:r>
            <a:rPr lang="ru-RU" sz="18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оценочные (способность самостоятельно делать свой выбор в мире мыслей, чувств и ценностей и отвечать за выбор) умения</a:t>
          </a:r>
          <a:endParaRPr lang="ru-RU" sz="18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BE721E5-EE7D-4B15-AB9E-B2258B5A7AC9}" type="parTrans" cxnId="{E12B26D6-EDFF-43F0-A5CC-5B8408E5C283}">
      <dgm:prSet/>
      <dgm:spPr/>
      <dgm:t>
        <a:bodyPr/>
        <a:lstStyle/>
        <a:p>
          <a:endParaRPr lang="ru-RU"/>
        </a:p>
      </dgm:t>
    </dgm:pt>
    <dgm:pt modelId="{C121F006-51B3-4D3B-92C8-9EB8254949A4}" type="sibTrans" cxnId="{E12B26D6-EDFF-43F0-A5CC-5B8408E5C283}">
      <dgm:prSet/>
      <dgm:spPr/>
      <dgm:t>
        <a:bodyPr/>
        <a:lstStyle/>
        <a:p>
          <a:endParaRPr lang="ru-RU"/>
        </a:p>
      </dgm:t>
    </dgm:pt>
    <dgm:pt modelId="{E835798C-E2AA-43DA-B79B-9751CE35E330}">
      <dgm:prSet phldrT="[Текст]" phldr="1" custLinFactNeighborX="-893" custLinFactNeighborY="-4018"/>
      <dgm:spPr/>
      <dgm:t>
        <a:bodyPr/>
        <a:lstStyle/>
        <a:p>
          <a:endParaRPr lang="ru-RU" dirty="0"/>
        </a:p>
      </dgm:t>
    </dgm:pt>
    <dgm:pt modelId="{0DDD8593-F1B8-4B6F-8780-D3E91D51622A}" type="parTrans" cxnId="{62BF8674-D263-49D1-B2BA-0BA719A89B14}">
      <dgm:prSet/>
      <dgm:spPr/>
      <dgm:t>
        <a:bodyPr/>
        <a:lstStyle/>
        <a:p>
          <a:endParaRPr lang="ru-RU"/>
        </a:p>
      </dgm:t>
    </dgm:pt>
    <dgm:pt modelId="{8ED6C5A6-31EA-44EF-AEF0-0CAC2008A203}" type="sibTrans" cxnId="{62BF8674-D263-49D1-B2BA-0BA719A89B14}">
      <dgm:prSet/>
      <dgm:spPr/>
      <dgm:t>
        <a:bodyPr/>
        <a:lstStyle/>
        <a:p>
          <a:endParaRPr lang="ru-RU"/>
        </a:p>
      </dgm:t>
    </dgm:pt>
    <dgm:pt modelId="{8927CD6F-E78F-4B16-97A6-15E7A7D5CD5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Ключевые компетенции младших школьников включают в себя сформированные:</a:t>
          </a:r>
          <a:endParaRPr lang="ru-RU" sz="18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14D8C40-6B4E-488C-A287-619C8748497B}" type="sibTrans" cxnId="{CC8BC456-CCB8-465D-BC8E-3DE9358435CA}">
      <dgm:prSet/>
      <dgm:spPr/>
      <dgm:t>
        <a:bodyPr/>
        <a:lstStyle/>
        <a:p>
          <a:endParaRPr lang="ru-RU"/>
        </a:p>
      </dgm:t>
    </dgm:pt>
    <dgm:pt modelId="{014C1B8B-DF70-465C-B90C-63AB661B09C5}" type="parTrans" cxnId="{CC8BC456-CCB8-465D-BC8E-3DE9358435CA}">
      <dgm:prSet/>
      <dgm:spPr/>
      <dgm:t>
        <a:bodyPr/>
        <a:lstStyle/>
        <a:p>
          <a:endParaRPr lang="ru-RU"/>
        </a:p>
      </dgm:t>
    </dgm:pt>
    <dgm:pt modelId="{ABC52243-6004-4F34-8793-D317B85FB44F}" type="pres">
      <dgm:prSet presAssocID="{8B5A5FC2-D3D4-4F02-A0A3-8A58FD8C53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C667D-ECA1-486E-BC29-73629EC94C79}" type="pres">
      <dgm:prSet presAssocID="{8B5A5FC2-D3D4-4F02-A0A3-8A58FD8C539D}" presName="matrix" presStyleCnt="0"/>
      <dgm:spPr/>
    </dgm:pt>
    <dgm:pt modelId="{7DE6DC7C-C5AA-444D-ACF4-42540D517AE2}" type="pres">
      <dgm:prSet presAssocID="{8B5A5FC2-D3D4-4F02-A0A3-8A58FD8C539D}" presName="tile1" presStyleLbl="node1" presStyleIdx="0" presStyleCnt="4"/>
      <dgm:spPr/>
      <dgm:t>
        <a:bodyPr/>
        <a:lstStyle/>
        <a:p>
          <a:endParaRPr lang="ru-RU"/>
        </a:p>
      </dgm:t>
    </dgm:pt>
    <dgm:pt modelId="{3729A8FE-2940-4827-A9D1-AA60D48D0757}" type="pres">
      <dgm:prSet presAssocID="{8B5A5FC2-D3D4-4F02-A0A3-8A58FD8C53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E2D03-BC8F-414A-BAF8-D70192FAEA7F}" type="pres">
      <dgm:prSet presAssocID="{8B5A5FC2-D3D4-4F02-A0A3-8A58FD8C539D}" presName="tile2" presStyleLbl="node1" presStyleIdx="1" presStyleCnt="4"/>
      <dgm:spPr/>
      <dgm:t>
        <a:bodyPr/>
        <a:lstStyle/>
        <a:p>
          <a:endParaRPr lang="ru-RU"/>
        </a:p>
      </dgm:t>
    </dgm:pt>
    <dgm:pt modelId="{D27979AC-5928-4CB9-A473-9E14E4CA4C1D}" type="pres">
      <dgm:prSet presAssocID="{8B5A5FC2-D3D4-4F02-A0A3-8A58FD8C53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951EB-699C-473F-8E35-68CC48FC6A5D}" type="pres">
      <dgm:prSet presAssocID="{8B5A5FC2-D3D4-4F02-A0A3-8A58FD8C539D}" presName="tile3" presStyleLbl="node1" presStyleIdx="2" presStyleCnt="4" custLinFactNeighborX="-804" custLinFactNeighborY="804"/>
      <dgm:spPr/>
      <dgm:t>
        <a:bodyPr/>
        <a:lstStyle/>
        <a:p>
          <a:endParaRPr lang="ru-RU"/>
        </a:p>
      </dgm:t>
    </dgm:pt>
    <dgm:pt modelId="{819CAC7A-14CE-4DA9-8C88-EACDF4398CD2}" type="pres">
      <dgm:prSet presAssocID="{8B5A5FC2-D3D4-4F02-A0A3-8A58FD8C53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73D49-0A1D-4255-8C99-C4718162DAE9}" type="pres">
      <dgm:prSet presAssocID="{8B5A5FC2-D3D4-4F02-A0A3-8A58FD8C539D}" presName="tile4" presStyleLbl="node1" presStyleIdx="3" presStyleCnt="4"/>
      <dgm:spPr/>
      <dgm:t>
        <a:bodyPr/>
        <a:lstStyle/>
        <a:p>
          <a:endParaRPr lang="ru-RU"/>
        </a:p>
      </dgm:t>
    </dgm:pt>
    <dgm:pt modelId="{F16031C4-65CE-45F1-A25F-BADCA2004F73}" type="pres">
      <dgm:prSet presAssocID="{8B5A5FC2-D3D4-4F02-A0A3-8A58FD8C53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53D96-1930-4ABF-82A9-2CA691159C2F}" type="pres">
      <dgm:prSet presAssocID="{8B5A5FC2-D3D4-4F02-A0A3-8A58FD8C539D}" presName="centerTile" presStyleLbl="fgShp" presStyleIdx="0" presStyleCnt="1" custScaleX="254802" custLinFactNeighborX="431" custLinFactNeighborY="-319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F8674-D263-49D1-B2BA-0BA719A89B14}" srcId="{8B5A5FC2-D3D4-4F02-A0A3-8A58FD8C539D}" destId="{E835798C-E2AA-43DA-B79B-9751CE35E330}" srcOrd="1" destOrd="0" parTransId="{0DDD8593-F1B8-4B6F-8780-D3E91D51622A}" sibTransId="{8ED6C5A6-31EA-44EF-AEF0-0CAC2008A203}"/>
    <dgm:cxn modelId="{E98C094C-90A6-457E-ACD5-500B62689BCB}" type="presOf" srcId="{C242F961-E652-4C0D-879E-CBD6CAF21541}" destId="{C75E2D03-BC8F-414A-BAF8-D70192FAEA7F}" srcOrd="0" destOrd="0" presId="urn:microsoft.com/office/officeart/2005/8/layout/matrix1"/>
    <dgm:cxn modelId="{3558EFA4-403F-4AB8-B691-9706ABA7FB35}" type="presOf" srcId="{24175547-9B02-4269-9829-80AC81D1CE15}" destId="{3729A8FE-2940-4827-A9D1-AA60D48D0757}" srcOrd="1" destOrd="0" presId="urn:microsoft.com/office/officeart/2005/8/layout/matrix1"/>
    <dgm:cxn modelId="{8B1D18E4-3810-4F97-B0CF-095AE2FAE262}" type="presOf" srcId="{24175547-9B02-4269-9829-80AC81D1CE15}" destId="{7DE6DC7C-C5AA-444D-ACF4-42540D517AE2}" srcOrd="0" destOrd="0" presId="urn:microsoft.com/office/officeart/2005/8/layout/matrix1"/>
    <dgm:cxn modelId="{5F328561-2073-4F15-9295-3B4061894ADB}" type="presOf" srcId="{80C03130-20C1-4630-80B7-DDD84296482B}" destId="{BD5951EB-699C-473F-8E35-68CC48FC6A5D}" srcOrd="0" destOrd="0" presId="urn:microsoft.com/office/officeart/2005/8/layout/matrix1"/>
    <dgm:cxn modelId="{672E6342-C43E-49C4-AFC5-DDF50970B9A0}" srcId="{8927CD6F-E78F-4B16-97A6-15E7A7D5CD58}" destId="{24175547-9B02-4269-9829-80AC81D1CE15}" srcOrd="0" destOrd="0" parTransId="{3F025CDB-9CAF-4676-A5F5-AFF5DE5DD146}" sibTransId="{513951A6-E7FA-4DC7-98F9-E2CD310279AE}"/>
    <dgm:cxn modelId="{6A49A47D-A645-40CD-A454-B31CD34E66DD}" type="presOf" srcId="{910B4CAF-8E3E-4E77-9238-1538DBE81DEB}" destId="{62673D49-0A1D-4255-8C99-C4718162DAE9}" srcOrd="0" destOrd="0" presId="urn:microsoft.com/office/officeart/2005/8/layout/matrix1"/>
    <dgm:cxn modelId="{E12B26D6-EDFF-43F0-A5CC-5B8408E5C283}" srcId="{8927CD6F-E78F-4B16-97A6-15E7A7D5CD58}" destId="{80C03130-20C1-4630-80B7-DDD84296482B}" srcOrd="2" destOrd="0" parTransId="{1BE721E5-EE7D-4B15-AB9E-B2258B5A7AC9}" sibTransId="{C121F006-51B3-4D3B-92C8-9EB8254949A4}"/>
    <dgm:cxn modelId="{E003ED23-B04A-41ED-A42F-944648B0D427}" type="presOf" srcId="{8927CD6F-E78F-4B16-97A6-15E7A7D5CD58}" destId="{BF353D96-1930-4ABF-82A9-2CA691159C2F}" srcOrd="0" destOrd="0" presId="urn:microsoft.com/office/officeart/2005/8/layout/matrix1"/>
    <dgm:cxn modelId="{5E612193-C26A-4FA1-861A-61410E108F39}" type="presOf" srcId="{C242F961-E652-4C0D-879E-CBD6CAF21541}" destId="{D27979AC-5928-4CB9-A473-9E14E4CA4C1D}" srcOrd="1" destOrd="0" presId="urn:microsoft.com/office/officeart/2005/8/layout/matrix1"/>
    <dgm:cxn modelId="{C5DC4FE5-5652-4FE7-AA75-64505934752B}" type="presOf" srcId="{910B4CAF-8E3E-4E77-9238-1538DBE81DEB}" destId="{F16031C4-65CE-45F1-A25F-BADCA2004F73}" srcOrd="1" destOrd="0" presId="urn:microsoft.com/office/officeart/2005/8/layout/matrix1"/>
    <dgm:cxn modelId="{63CBE5CF-64E4-4EFC-AEC7-ECB093F96427}" srcId="{8927CD6F-E78F-4B16-97A6-15E7A7D5CD58}" destId="{C242F961-E652-4C0D-879E-CBD6CAF21541}" srcOrd="1" destOrd="0" parTransId="{B23A3CF4-2F22-42E3-97AB-3DDA013948C4}" sibTransId="{C56FF98E-7C69-4D40-8213-5C11997049C2}"/>
    <dgm:cxn modelId="{27756C04-E999-4360-AFF7-2F1AC634A1BC}" srcId="{8927CD6F-E78F-4B16-97A6-15E7A7D5CD58}" destId="{910B4CAF-8E3E-4E77-9238-1538DBE81DEB}" srcOrd="3" destOrd="0" parTransId="{A750E06E-0126-4F25-A536-C1E9B63B40BF}" sibTransId="{27A4C445-B6F9-47B4-A1ED-2C1E116EE3D5}"/>
    <dgm:cxn modelId="{CC8BC456-CCB8-465D-BC8E-3DE9358435CA}" srcId="{8B5A5FC2-D3D4-4F02-A0A3-8A58FD8C539D}" destId="{8927CD6F-E78F-4B16-97A6-15E7A7D5CD58}" srcOrd="0" destOrd="0" parTransId="{014C1B8B-DF70-465C-B90C-63AB661B09C5}" sibTransId="{514D8C40-6B4E-488C-A287-619C8748497B}"/>
    <dgm:cxn modelId="{D3A71417-8BB5-4D0B-A01F-007E7367EF91}" type="presOf" srcId="{8B5A5FC2-D3D4-4F02-A0A3-8A58FD8C539D}" destId="{ABC52243-6004-4F34-8793-D317B85FB44F}" srcOrd="0" destOrd="0" presId="urn:microsoft.com/office/officeart/2005/8/layout/matrix1"/>
    <dgm:cxn modelId="{A990631A-9C0F-43D2-A00E-7D3CEFECCC13}" type="presOf" srcId="{80C03130-20C1-4630-80B7-DDD84296482B}" destId="{819CAC7A-14CE-4DA9-8C88-EACDF4398CD2}" srcOrd="1" destOrd="0" presId="urn:microsoft.com/office/officeart/2005/8/layout/matrix1"/>
    <dgm:cxn modelId="{773B806E-595B-4B0F-BB44-AB6BB0774A23}" srcId="{8927CD6F-E78F-4B16-97A6-15E7A7D5CD58}" destId="{B9C65670-4D6C-442C-B424-4B8F2DEF0EF4}" srcOrd="5" destOrd="0" parTransId="{4554B91D-8A75-44F9-B98F-C672BCB57641}" sibTransId="{03C58E03-F269-455D-B718-5D29C905C022}"/>
    <dgm:cxn modelId="{7DADBDD4-9051-488C-9ACD-A8457A109364}" srcId="{8927CD6F-E78F-4B16-97A6-15E7A7D5CD58}" destId="{0536AB9B-5962-47FA-B9EB-8AF7A6CB7C16}" srcOrd="4" destOrd="0" parTransId="{0B55DAF4-8D23-443E-BA50-D10D0428A3E6}" sibTransId="{C1D7C542-3F15-444E-9799-0DD1305B3F73}"/>
    <dgm:cxn modelId="{E40ADF77-4B81-44F4-A6B9-B7580432B960}" type="presParOf" srcId="{ABC52243-6004-4F34-8793-D317B85FB44F}" destId="{435C667D-ECA1-486E-BC29-73629EC94C79}" srcOrd="0" destOrd="0" presId="urn:microsoft.com/office/officeart/2005/8/layout/matrix1"/>
    <dgm:cxn modelId="{1C700F44-63EC-49A6-97F9-FC70EF10BC5D}" type="presParOf" srcId="{435C667D-ECA1-486E-BC29-73629EC94C79}" destId="{7DE6DC7C-C5AA-444D-ACF4-42540D517AE2}" srcOrd="0" destOrd="0" presId="urn:microsoft.com/office/officeart/2005/8/layout/matrix1"/>
    <dgm:cxn modelId="{B1BC52CE-3F23-4470-89CB-7C24C6371E64}" type="presParOf" srcId="{435C667D-ECA1-486E-BC29-73629EC94C79}" destId="{3729A8FE-2940-4827-A9D1-AA60D48D0757}" srcOrd="1" destOrd="0" presId="urn:microsoft.com/office/officeart/2005/8/layout/matrix1"/>
    <dgm:cxn modelId="{E30B2731-B4D5-471C-8992-A1828BAF16E6}" type="presParOf" srcId="{435C667D-ECA1-486E-BC29-73629EC94C79}" destId="{C75E2D03-BC8F-414A-BAF8-D70192FAEA7F}" srcOrd="2" destOrd="0" presId="urn:microsoft.com/office/officeart/2005/8/layout/matrix1"/>
    <dgm:cxn modelId="{6FA56C25-6071-4932-B3A3-6E3C2FF56BCA}" type="presParOf" srcId="{435C667D-ECA1-486E-BC29-73629EC94C79}" destId="{D27979AC-5928-4CB9-A473-9E14E4CA4C1D}" srcOrd="3" destOrd="0" presId="urn:microsoft.com/office/officeart/2005/8/layout/matrix1"/>
    <dgm:cxn modelId="{C16763DD-3A36-468B-87CE-2BEEE5AF8871}" type="presParOf" srcId="{435C667D-ECA1-486E-BC29-73629EC94C79}" destId="{BD5951EB-699C-473F-8E35-68CC48FC6A5D}" srcOrd="4" destOrd="0" presId="urn:microsoft.com/office/officeart/2005/8/layout/matrix1"/>
    <dgm:cxn modelId="{766F42C1-1D24-4774-9636-F6072A49ABA5}" type="presParOf" srcId="{435C667D-ECA1-486E-BC29-73629EC94C79}" destId="{819CAC7A-14CE-4DA9-8C88-EACDF4398CD2}" srcOrd="5" destOrd="0" presId="urn:microsoft.com/office/officeart/2005/8/layout/matrix1"/>
    <dgm:cxn modelId="{F01F7028-78F9-44AD-8570-6198C8A5B54E}" type="presParOf" srcId="{435C667D-ECA1-486E-BC29-73629EC94C79}" destId="{62673D49-0A1D-4255-8C99-C4718162DAE9}" srcOrd="6" destOrd="0" presId="urn:microsoft.com/office/officeart/2005/8/layout/matrix1"/>
    <dgm:cxn modelId="{016F74F3-54F5-4501-A06C-0E1058AF58E8}" type="presParOf" srcId="{435C667D-ECA1-486E-BC29-73629EC94C79}" destId="{F16031C4-65CE-45F1-A25F-BADCA2004F73}" srcOrd="7" destOrd="0" presId="urn:microsoft.com/office/officeart/2005/8/layout/matrix1"/>
    <dgm:cxn modelId="{07A24034-496D-4748-8641-A12F4E75F6E4}" type="presParOf" srcId="{ABC52243-6004-4F34-8793-D317B85FB44F}" destId="{BF353D96-1930-4ABF-82A9-2CA691159C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6DC7C-C5AA-444D-ACF4-42540D517AE2}">
      <dsp:nvSpPr>
        <dsp:cNvPr id="0" name=""/>
        <dsp:cNvSpPr/>
      </dsp:nvSpPr>
      <dsp:spPr>
        <a:xfrm rot="16200000">
          <a:off x="553811" y="-553811"/>
          <a:ext cx="1975756" cy="30833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организационные (способность организовать свою деятельность) умения</a:t>
          </a:r>
          <a:endParaRPr lang="ru-RU" sz="20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5400000">
        <a:off x="-1" y="1"/>
        <a:ext cx="3083379" cy="1481817"/>
      </dsp:txXfrm>
    </dsp:sp>
    <dsp:sp modelId="{C75E2D03-BC8F-414A-BAF8-D70192FAEA7F}">
      <dsp:nvSpPr>
        <dsp:cNvPr id="0" name=""/>
        <dsp:cNvSpPr/>
      </dsp:nvSpPr>
      <dsp:spPr>
        <a:xfrm>
          <a:off x="3083379" y="0"/>
          <a:ext cx="3083379" cy="19757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коммуникативные (способность общаться и взаимодействовать с людьми) умения</a:t>
          </a:r>
          <a:endParaRPr lang="ru-RU" sz="20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083379" y="0"/>
        <a:ext cx="3083379" cy="1481817"/>
      </dsp:txXfrm>
    </dsp:sp>
    <dsp:sp modelId="{BD5951EB-699C-473F-8E35-68CC48FC6A5D}">
      <dsp:nvSpPr>
        <dsp:cNvPr id="0" name=""/>
        <dsp:cNvSpPr/>
      </dsp:nvSpPr>
      <dsp:spPr>
        <a:xfrm rot="10800000">
          <a:off x="0" y="1975756"/>
          <a:ext cx="3083379" cy="19757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оценочные (способность самостоятельно делать свой выбор в мире мыслей, чувств и ценностей и отвечать за выбор) умения</a:t>
          </a:r>
          <a:endParaRPr lang="ru-RU" sz="18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0" y="2469695"/>
        <a:ext cx="3083379" cy="1481817"/>
      </dsp:txXfrm>
    </dsp:sp>
    <dsp:sp modelId="{62673D49-0A1D-4255-8C99-C4718162DAE9}">
      <dsp:nvSpPr>
        <dsp:cNvPr id="0" name=""/>
        <dsp:cNvSpPr/>
      </dsp:nvSpPr>
      <dsp:spPr>
        <a:xfrm rot="5400000">
          <a:off x="3637190" y="1421945"/>
          <a:ext cx="1975756" cy="30833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 Math" panose="02040503050406030204" pitchFamily="18" charset="0"/>
              <a:ea typeface="Cambria Math" panose="02040503050406030204" pitchFamily="18" charset="0"/>
            </a:rPr>
            <a:t>интеллектуальные (способность результативно мыслить и работать с информацией) умения</a:t>
          </a:r>
          <a:endParaRPr lang="ru-RU" sz="20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-5400000">
        <a:off x="3083378" y="2469695"/>
        <a:ext cx="3083379" cy="1481817"/>
      </dsp:txXfrm>
    </dsp:sp>
    <dsp:sp modelId="{BF353D96-1930-4ABF-82A9-2CA691159C2F}">
      <dsp:nvSpPr>
        <dsp:cNvPr id="0" name=""/>
        <dsp:cNvSpPr/>
      </dsp:nvSpPr>
      <dsp:spPr>
        <a:xfrm>
          <a:off x="734399" y="1450284"/>
          <a:ext cx="4713906" cy="98787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Ключевые компетенции младших школьников включают в себя сформированные:</a:t>
          </a:r>
          <a:endParaRPr lang="ru-RU" sz="180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82623" y="1498508"/>
        <a:ext cx="4617458" cy="89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1A8DC-BD27-4B07-8866-5AE06298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764" y="1323829"/>
            <a:ext cx="6878471" cy="262412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9E22FF-5E86-4A5E-9DD3-50C13E552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764" y="4118164"/>
            <a:ext cx="6878471" cy="129653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7BE027-D1AA-43DF-9133-E08CD2A9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92B7E3-BEEE-42A8-B0A3-37C692C2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4163AD-2FFC-4F9D-A412-6FEC8076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2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6155B-5F20-43B9-BC9F-CAA3BAA6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4DFABC7-11DC-4858-BA67-F913D125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C97C51-C0AE-4F92-A10E-34F02260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102776-58CA-475A-AE7F-D35D4404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566FC-77C1-4618-96AE-21BD461E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800E06B-E0AF-456B-B93E-273AE8A9E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373F376-483D-489A-B1AF-395211DB4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2955EE-D965-4EFD-BA87-E6C0D489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404D6E-935F-4119-9865-5C5973BA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1AC77C-06D5-455E-8C59-C8DACF48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C41CCF-A254-43A4-8D36-32522118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861DC3-21D9-4625-9984-B6BAE88D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604C47-C94A-42B4-9AAE-D88DC19D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473237-9236-44B4-A8B2-4BF4047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B69FC8-9D84-478F-A827-E925E851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35485-1A0D-4FE8-9B71-BA6EE51D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60" y="1450432"/>
            <a:ext cx="7356143" cy="2665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FD86DE-D099-40CE-AF64-AAE543C3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160" y="4282032"/>
            <a:ext cx="7356143" cy="10372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CC8F48-283F-4DCC-8779-E593F39E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DA6D7C-9DD1-4619-BF75-C8FC8D4A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1CD94A-7258-46A5-B843-CDF2CF3A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56F09-9348-4AE0-AC94-75EE32CC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B024EB-B1BA-411C-9FC9-4FCEFA885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DB24AB-1A32-4EC2-B41B-BB0F55FA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3BE041-2AC1-4540-B270-74B6A97B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88E151-2790-4157-8BD0-3150AB4F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6955A-990E-4AF6-B63D-57506298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81C665-BEE8-40C5-859D-E29FF0EA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8A50DC-D307-4283-BB7D-725883B60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04937BE-81A7-43CA-BD68-EAA80EE28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ABE41A6-2B62-4309-99F2-739E3BADF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7D345AC-5F7B-435F-8535-3272F4CE7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9BF450-C918-4503-BC41-75FD1842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7AB53A9-511D-4AFB-9AAE-797EC766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C0D84FF-AB7A-4629-BD9F-6D026BDB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BA8D65-AE52-4A1B-BE85-628A8640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433438-F62E-462C-8BD6-9EA8E25D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1B12BA-6373-451A-9BA4-CFED969E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25B9F11-363A-44DF-AD12-1DE12AC1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0C9F8AF-8350-4E29-ADD5-411164AE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80565E3-7823-4EFB-AA6A-8278D2F6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77929E-6222-483B-82E7-F7B0741E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F87D70-A772-463D-BE1E-AFC32570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753F6B-1817-4EFA-B2A1-FBBB9D23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DDF595-DED6-4E36-942F-2A0D482A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5D88F0-3B8C-4565-B9AB-313EC710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F4D197-4B43-4F10-B850-1887945B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ABEC6B-3E16-4A9B-B1C8-65019D2D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1C1B65-EF6B-4799-82B0-D8F6C9FF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5F9ADC9-31FC-47CE-840B-793E19A1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E0C71E6-3853-4541-A272-21CBF5E8E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27FF1C-CB4A-4309-8139-AD2BC9C9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FCFF75-A126-490C-B29C-3F3EF563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2080C0-D518-4D1C-9D7A-946B2F88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2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97B3A8-46BD-4EC6-847E-EF78ABF7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93EE61-FE91-4BEA-80D5-0AC682B53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B3816-959F-4FF4-8DE0-84B3799E1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62D09E-7730-4E92-8E91-DC3A4BBB4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B4DB96-089A-4178-A012-F4EA5E28B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744D2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s.obr.nd.ru/course/89e98fd0-61de-520d-c3ae-5368b1ffdaa3/folder/xlTaOPb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club209549906?from=groups%253Fact%253Dlis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20216983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s.obr.nd.ru/course/89e98fd0-61de-520d-c3ae-5368b1ffdaa3/folder/xlTaOPb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123" y="2036822"/>
            <a:ext cx="6427363" cy="144592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«Специфика взаимодействия педагогов образовательной организации и родителей детей с ОВЗ в процессе формирования ключевых компетенций у младших школьников»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736" y="4497936"/>
            <a:ext cx="5870121" cy="100479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одготовили:</a:t>
            </a:r>
          </a:p>
          <a:p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Шулепова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Лариса Викторовна,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учитель-дефектолог,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Дербенева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Татьяна Николаевна, учитель начальных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классов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707" y="29779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3627" y="3060197"/>
            <a:ext cx="6213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рамках межрегионального круглого стола </a:t>
            </a:r>
          </a:p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«Организация взаимодействия участников коррекционно-педагогического процесса образовательного учреждения (специалистов сопровождения детей с ограниченными возможностями здоровья, родителей, педагогов)»</a:t>
            </a:r>
            <a:endParaRPr lang="en-US" altLang="en-US" sz="16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0155" y="219670"/>
            <a:ext cx="459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ГОУ ТО «Суворовская школа для обучающихся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здоровья»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2771" y="6150820"/>
            <a:ext cx="242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 декабря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892" t="33410" r="30191" b="15173"/>
          <a:stretch/>
        </p:blipFill>
        <p:spPr bwMode="auto">
          <a:xfrm>
            <a:off x="141194" y="168089"/>
            <a:ext cx="8760760" cy="3422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698" t="38320" r="31225" b="13118"/>
          <a:stretch/>
        </p:blipFill>
        <p:spPr bwMode="auto">
          <a:xfrm>
            <a:off x="141193" y="3590365"/>
            <a:ext cx="6508377" cy="3099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7534" t="25250" r="28409" b="12688"/>
          <a:stretch/>
        </p:blipFill>
        <p:spPr bwMode="auto">
          <a:xfrm>
            <a:off x="231228" y="241737"/>
            <a:ext cx="8758131" cy="6138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8193" t="13871" r="21561" b="43601"/>
          <a:stretch/>
        </p:blipFill>
        <p:spPr bwMode="auto">
          <a:xfrm>
            <a:off x="231227" y="846082"/>
            <a:ext cx="4151587" cy="3484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7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56" y="1825625"/>
            <a:ext cx="5206093" cy="1080861"/>
          </a:xfrm>
        </p:spPr>
        <p:txBody>
          <a:bodyPr>
            <a:normAutofit/>
          </a:bodyPr>
          <a:lstStyle/>
          <a:p>
            <a:endParaRPr lang="ru-RU" u="sng" dirty="0" smtClean="0">
              <a:hlinkClick r:id="rId2"/>
            </a:endParaRPr>
          </a:p>
          <a:p>
            <a:endParaRPr lang="ru-RU" u="sng" dirty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endParaRPr lang="ru-RU" u="sng" dirty="0">
              <a:hlinkClick r:id="rId2"/>
            </a:endParaRPr>
          </a:p>
        </p:txBody>
      </p:sp>
      <p:pic>
        <p:nvPicPr>
          <p:cNvPr id="1027" name="Picture 3" descr="C:\Users\Лариса\Desktop\межрегиональный круглый стол1\робик\образовариум\ob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119743"/>
            <a:ext cx="8644529" cy="64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7057" t="23278" r="28045" b="11467"/>
          <a:stretch/>
        </p:blipFill>
        <p:spPr bwMode="auto">
          <a:xfrm>
            <a:off x="133351" y="91315"/>
            <a:ext cx="8609655" cy="5476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352" y="5657671"/>
            <a:ext cx="890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Школа с родителями:   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m.vk.com/club209549906?from=groups%253Fact%253Dlist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Копилка дефектолога: 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https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vk.com/club202169835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45" y="115614"/>
            <a:ext cx="8786648" cy="5812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Родители о курсе: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Риты М..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п. Одоев):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Данный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курс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способствует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развитию самостоя­тельности.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Дарьи З. (г. Суворов):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Впечатления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отличные, ребёнок заинтересован, яркие видео и задания.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Архипа Ш.. (г. Суворов):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Работа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 «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Робобориком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 очень нравится моему ребёнку, так как это познавательно и увлека­тельно. Очень удобно для закрепления изученного материала в домашних условиях.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Спепы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С. (п. Северо-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Агеевск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Ребёнку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нравится заниматься с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Робобориком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так как он сам выполняет задания на компью­тере. Каждое выполненное задание вызывает радость.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Максима К. (г. Суворов):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Очень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интересно и познавательно. Ребёнок с огромным удовольствием занимается. Больше всего понравился математический раздел.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Мама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Андрея К. (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п.Черепеть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Курс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удобен в использовании. Впечатления положительные. Ребенку очень интересно.</a:t>
            </a:r>
          </a:p>
          <a:p>
            <a:pPr marL="0" indent="0">
              <a:buNone/>
            </a:pP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Педагоги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 курсе:</a:t>
            </a:r>
          </a:p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Очень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много информации, материал весь интересный, красочный. Дети садятся заниматься с большим интересом. Дома выполняют домашние занятия тоже с удовольствием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(Н.В. Кравчук, учитель 2 А класса)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Доступность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простота объяснений заданий. Хорошие ролики и раздаточный материал. Де­тям нравится заниматься в нетрадиционной форме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(Н.Н. Левина, учитель 2 В класса)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Очень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понравились анимационные ролики, они «живые» и динамичные, дошкольники легко за­поминают и усваивают материал. Также хочу отметить разнообразные задания, у детей есть возможность разнопланово рассматривать материал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(Н.Н. Лукина, учитель 1 А класса)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Интерактивные 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задания, сквозной персонаж </a:t>
            </a:r>
            <a:r>
              <a:rPr lang="ru-RU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Робоборик</a:t>
            </a:r>
            <a:r>
              <a:rPr lang="ru-RU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красочность материала, возмож­ность отслеживать успехи детей дистанционно - очень привлекают в курсе</a:t>
            </a:r>
            <a:r>
              <a:rPr lang="ru-RU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(Е.С. Игнатова, учитель 4 Б класса)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1700" y="459180"/>
            <a:ext cx="364472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 чистописания» прописи-раскраски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Алексеевна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Яворовская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2310" y="2946120"/>
            <a:ext cx="2807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 русского языка в 4 классе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7" y="459180"/>
            <a:ext cx="4630657" cy="61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7763" y="1888737"/>
            <a:ext cx="347085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Прописи. Каллиграфия и орфография.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 Е. Никитина.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1" y="257576"/>
            <a:ext cx="4771625" cy="6362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7763" y="4561177"/>
            <a:ext cx="34352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 русского языка в 4 классе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4" y="259225"/>
            <a:ext cx="668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Буряк Мария Викторовна.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Антидиктанты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русскому языку. Исправь ошибки.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9" y="1455312"/>
            <a:ext cx="4258614" cy="3193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93" y="3052292"/>
            <a:ext cx="4284372" cy="32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0794" y="1898389"/>
            <a:ext cx="3155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«30000 примеров по русскому языку. Пишем без ошибок» Ольга Васильевна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Узорова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Елена Алексеевна Нефедова.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6" y="269572"/>
            <a:ext cx="4606612" cy="61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61" y="1869342"/>
            <a:ext cx="369623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Владимировна Останина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«Буквы я запоминаю сам по картинкам и стихам».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5662" y="1209472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" y="372345"/>
            <a:ext cx="4675888" cy="62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279642"/>
              </p:ext>
            </p:extLst>
          </p:nvPr>
        </p:nvGraphicFramePr>
        <p:xfrm>
          <a:off x="1524000" y="1404258"/>
          <a:ext cx="6166758" cy="395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8067" y="2004588"/>
            <a:ext cx="2859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Трясорукова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Татьяна Петровна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«Нейродинамическая гимнастика»,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Мнемотренажер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», «Нейропсихологические игры»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2" y="338424"/>
            <a:ext cx="4619490" cy="61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439908"/>
            <a:ext cx="8178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Галина Михайловна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Зегебарт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«Чтение от текста к смыслу»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03" y="978792"/>
            <a:ext cx="3533641" cy="4711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0" y="1545466"/>
            <a:ext cx="3820196" cy="50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420" y="401271"/>
            <a:ext cx="6291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Татьяна Ивановна Беляева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«Обучение грамоте»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3" y="1029237"/>
            <a:ext cx="4052820" cy="540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58" y="1171978"/>
            <a:ext cx="3317115" cy="44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1" y="349756"/>
            <a:ext cx="7418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Дошкольный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букварь «Слово-лодочки» 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Юлия </a:t>
            </a:r>
            <a:r>
              <a:rPr 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Пчелинцева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4" y="1403797"/>
            <a:ext cx="3221328" cy="429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04" y="1275008"/>
            <a:ext cx="3317920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554" y="323998"/>
            <a:ext cx="6864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(серия книг)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Натальи Эрнестовны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Теремковой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" y="1506827"/>
            <a:ext cx="3404852" cy="4539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19" y="850005"/>
            <a:ext cx="4100312" cy="54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4027" y="336877"/>
            <a:ext cx="6098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Ольга Новиковская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«Академия пальчиковых наук»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7" y="1189651"/>
            <a:ext cx="4078578" cy="5438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94" y="1378038"/>
            <a:ext cx="3357738" cy="44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121384"/>
            <a:ext cx="905827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И.Праведникова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Развитие зрительного внимания и самоконтроля у младших школьников», «Развитие буквенного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восприятия»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Ю. Ватутин «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Я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умничка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» (обучающие тесты на общее развитие и сообразительность старших дошкольников и младших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школьников)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Серия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 Развиваем малыша «Развитие памяти», «Развитие внимания» (рабочая тетрадь с наклейками для детей 4-5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Рабочие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тетради для развития навыков устного счета, развития зрительной памяти, развития внимательности и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М.А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Козлова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Добукварный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и букварный периоды (тренажер по чистописанию) 1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Е.А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Родионова, И.А. Казакова «Развиваю логическое мышление» для одаренных детей 5-6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С. Котова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«Альбом для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суперразвития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мозга» (тренируем правую и левую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руку)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Издательство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«Открытие системы» представляет серию «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Пониматика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» «Математика – это легко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О.Н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Крылова «Я учусь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читать»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И.Г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Барановская «Что? Зачем? Почему? Для самых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маленьких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В.Г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Дмитриева «1000 увлекательных логических задачек и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головоломок»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Н.Б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Истомина «Учимся решать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задачи»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Молчанова «Учимся внимательно слушать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О.В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Суслова, М.В. Мальм «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Дисграфия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Учусь различать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звуки»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С.Г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Зотова «365+5 заданий по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математике»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С.Е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Гаврилина, Н.Л.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Кутявина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И.Г. Топоркова, С.В. Щербинина «Тренажер внимание, память,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мышление»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Ю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Рязанцева «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Скорочтение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Развитие периферического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зрения»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Т.И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Беляева «Знакомство с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математикой»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. Зеленко «Нестандартные приемы обучения счету»</a:t>
            </a:r>
          </a:p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86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567" r="14682" b="2167"/>
          <a:stretch/>
        </p:blipFill>
        <p:spPr bwMode="auto">
          <a:xfrm>
            <a:off x="206829" y="217714"/>
            <a:ext cx="8627889" cy="6122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вал 1"/>
          <p:cNvSpPr/>
          <p:nvPr/>
        </p:nvSpPr>
        <p:spPr>
          <a:xfrm>
            <a:off x="3625906" y="4944822"/>
            <a:ext cx="642258" cy="318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72199" y="4927140"/>
            <a:ext cx="620486" cy="3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Овал 5"/>
          <p:cNvSpPr/>
          <p:nvPr/>
        </p:nvSpPr>
        <p:spPr>
          <a:xfrm>
            <a:off x="6172199" y="1894113"/>
            <a:ext cx="772886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625906" y="1894113"/>
            <a:ext cx="642258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66350" y="707568"/>
            <a:ext cx="1645926" cy="133894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478969" y="2046509"/>
            <a:ext cx="2394857" cy="1730831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381000" y="3777341"/>
            <a:ext cx="2590799" cy="17906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компетентность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7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0061" t="29934" r="20329" b="41957"/>
          <a:stretch/>
        </p:blipFill>
        <p:spPr bwMode="auto">
          <a:xfrm>
            <a:off x="794657" y="1070483"/>
            <a:ext cx="2906486" cy="198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062" t="29752" r="22279" b="43235"/>
          <a:stretch/>
        </p:blipFill>
        <p:spPr bwMode="auto">
          <a:xfrm>
            <a:off x="5572511" y="994283"/>
            <a:ext cx="2841171" cy="198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399" y="239486"/>
            <a:ext cx="44087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Традиционное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обучение                        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0968" y="239486"/>
            <a:ext cx="38842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Деятельностное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обучение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657" y="3146868"/>
            <a:ext cx="77288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омпетентностный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подход в обучении детей с ОВЗ</a:t>
            </a:r>
          </a:p>
          <a:p>
            <a:pPr algn="ct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выход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проблемной ситуации,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возникшей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из-за противоречия между необходимостью обеспечивать качество образования и невозможностью решить эту задачу традиционным путем за счет дальнейшего увеличения объема информации подлежащей усвоению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ctr"/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Важные направления в работе над формированием ключевых компетенций  обучении детей с ОВЗ 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</a:t>
            </a:r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ифференциация и осмысление картины жизни и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ее временно-пространственная организация                                        </a:t>
            </a:r>
          </a:p>
          <a:p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</a:t>
            </a:r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1900" b="1" dirty="0" smtClean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1900" b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риса\Desktop\межрегиональный круглый стол1\робик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2" y="232242"/>
            <a:ext cx="4263333" cy="58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esktop\межрегиональный круглый стол1\робик\attachment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06" y="292059"/>
            <a:ext cx="3984701" cy="57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4327" t="17388" r="27725" b="9921"/>
          <a:stretch/>
        </p:blipFill>
        <p:spPr bwMode="auto">
          <a:xfrm>
            <a:off x="313445" y="184054"/>
            <a:ext cx="8559622" cy="6054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12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36" y="47847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sz="3100" u="sng" dirty="0" smtClean="0">
                <a:hlinkClick r:id="rId2"/>
              </a:rPr>
              <a:t>https</a:t>
            </a:r>
            <a:r>
              <a:rPr lang="ru-RU" sz="3100" u="sng" dirty="0">
                <a:hlinkClick r:id="rId2"/>
              </a:rPr>
              <a:t>://ds.obr.nd.ru/course/89e98fd0-61de-520d-c3ae-5368b1ffdaa3/folder/xlTaOPbR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8974" t="19954" r="9615" b="3935"/>
          <a:stretch/>
        </p:blipFill>
        <p:spPr bwMode="auto">
          <a:xfrm>
            <a:off x="345620" y="241291"/>
            <a:ext cx="8493579" cy="4537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6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/>
          </p:cNvPicPr>
          <p:nvPr/>
        </p:nvPicPr>
        <p:blipFill rotWithShape="1">
          <a:blip r:embed="rId2"/>
          <a:srcRect l="42840" t="31813" r="28731" b="38976"/>
          <a:stretch/>
        </p:blipFill>
        <p:spPr bwMode="auto">
          <a:xfrm>
            <a:off x="169333" y="171997"/>
            <a:ext cx="4666827" cy="3045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9586" t="31521" r="27404" b="10776"/>
          <a:stretch/>
        </p:blipFill>
        <p:spPr bwMode="auto">
          <a:xfrm>
            <a:off x="4287520" y="171996"/>
            <a:ext cx="4666828" cy="5616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5921" t="39908" r="61779" b="13795"/>
          <a:stretch/>
        </p:blipFill>
        <p:spPr bwMode="auto">
          <a:xfrm>
            <a:off x="169332" y="2924659"/>
            <a:ext cx="6509496" cy="37232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537" t="24612" r="29849" b="13377"/>
          <a:stretch/>
        </p:blipFill>
        <p:spPr bwMode="auto">
          <a:xfrm>
            <a:off x="162560" y="189652"/>
            <a:ext cx="8799906" cy="4133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367" t="34804" r="48085" b="39283"/>
          <a:stretch/>
        </p:blipFill>
        <p:spPr bwMode="auto">
          <a:xfrm>
            <a:off x="162558" y="4323229"/>
            <a:ext cx="6439947" cy="2400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3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ела2.potx" id="{13D833C5-CF13-4E04-A968-E262C1A807F7}" vid="{97CFB3D9-F5CC-46E7-8337-E8078FEE19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дела3</Template>
  <TotalTime>2502</TotalTime>
  <Words>882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дела3</vt:lpstr>
      <vt:lpstr>  «Специфика взаимодействия педагогов образовательной организации и родителей детей с ОВЗ в процессе формирования ключевых компетенций у младших школьников»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https://ds.obr.nd.ru/course/89e98fd0-61de-520d-c3ae-5368b1ffdaa3/folder/xlTaOPbR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Лариса</cp:lastModifiedBy>
  <cp:revision>105</cp:revision>
  <dcterms:created xsi:type="dcterms:W3CDTF">2019-07-28T09:59:28Z</dcterms:created>
  <dcterms:modified xsi:type="dcterms:W3CDTF">2021-12-20T12:16:23Z</dcterms:modified>
</cp:coreProperties>
</file>