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67" r:id="rId10"/>
    <p:sldId id="262" r:id="rId11"/>
    <p:sldId id="264" r:id="rId12"/>
    <p:sldId id="263" r:id="rId13"/>
    <p:sldId id="265" r:id="rId14"/>
    <p:sldId id="266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004"/>
    <a:srgbClr val="536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Проживание по районам Тульской области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802597591967672"/>
          <c:y val="0.21764352183249822"/>
          <c:w val="0.26242146814981454"/>
          <c:h val="0.759389970990468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Проживание по районам Тульской области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Суворовский район</c:v>
                </c:pt>
                <c:pt idx="1">
                  <c:v>Арсеньевский район</c:v>
                </c:pt>
                <c:pt idx="2">
                  <c:v>Одоевский район</c:v>
                </c:pt>
                <c:pt idx="3">
                  <c:v>Дубенский район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61171520226643"/>
          <c:y val="0.17881083524846475"/>
          <c:w val="0.31131421072365961"/>
          <c:h val="0.80505745394265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laws.ru/laws/Federalnyy-zakon-ot-24.11.1995-N-181-FZ/" TargetMode="External"/><Relationship Id="rId2" Type="http://schemas.openxmlformats.org/officeDocument/2006/relationships/hyperlink" Target="https://rulaws.ru/laws/Federalnyy-zakon-ot-29.12.2012-N-273-F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laws.ru/acts/Prikaz-Minzdrava-Rossii-ot-30.06.2016-N-436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laws.ru/acts/Rasporyazhenie-Minprosvescheniya-Rossii-ot-09.09.2019-N-R-9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laws.ru/acts/Prikaz-Minprosvescheniya-Rossii-ot-22.03.2021-N-11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laws.ru/acts/Pismo-Rosobrnadzora-ot-07.08.2018-N-05-283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09859"/>
            <a:ext cx="6815669" cy="1828800"/>
          </a:xfrm>
        </p:spPr>
        <p:txBody>
          <a:bodyPr/>
          <a:lstStyle/>
          <a:p>
            <a:r>
              <a:rPr lang="ru-RU" sz="2800" dirty="0" smtClean="0"/>
              <a:t>«Специальные условия для обучающихся индивидуального надомного обучения в ГОУ ТО «Суворовская школа для обучающихся ОВЗ»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5645" y="4018207"/>
            <a:ext cx="3622422" cy="960191"/>
          </a:xfrm>
        </p:spPr>
        <p:txBody>
          <a:bodyPr>
            <a:noAutofit/>
          </a:bodyPr>
          <a:lstStyle/>
          <a:p>
            <a:pPr lvl="0">
              <a:buClr>
                <a:srgbClr val="83992A"/>
              </a:buClr>
            </a:pPr>
            <a:r>
              <a:rPr lang="ru-RU" sz="1800" dirty="0">
                <a:solidFill>
                  <a:prstClr val="black"/>
                </a:solidFill>
              </a:rPr>
              <a:t>Тарасова Ирина </a:t>
            </a:r>
            <a:r>
              <a:rPr lang="ru-RU" sz="1800" dirty="0" smtClean="0">
                <a:solidFill>
                  <a:prstClr val="black"/>
                </a:solidFill>
              </a:rPr>
              <a:t>Александровна – </a:t>
            </a:r>
            <a:endParaRPr lang="ru-RU" sz="1800" dirty="0">
              <a:solidFill>
                <a:prstClr val="black"/>
              </a:solidFill>
            </a:endParaRPr>
          </a:p>
          <a:p>
            <a:r>
              <a:rPr lang="ru-RU" sz="1800" dirty="0" smtClean="0"/>
              <a:t>заместитель директора по УВР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654" y="3585238"/>
            <a:ext cx="3168202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специальных условий для успешного освоения учащимися основных общеобразовательных программ, адаптированных для их обучения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2797033" cy="3310128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07000"/>
              </a:lnSpc>
              <a:spcAft>
                <a:spcPts val="995"/>
              </a:spcAft>
              <a:buNone/>
            </a:pPr>
            <a:endParaRPr lang="ru-R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08" y="2579704"/>
            <a:ext cx="2320540" cy="337010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950" y="2579704"/>
            <a:ext cx="2431763" cy="3370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253" y="2539111"/>
            <a:ext cx="2498502" cy="3410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643" y="2589395"/>
            <a:ext cx="2498503" cy="33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dirty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специальных условий для реализации программ воспитания учащихся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132" y="2560318"/>
            <a:ext cx="5100937" cy="34065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27" y="2560318"/>
            <a:ext cx="2551620" cy="3406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643" y="2560317"/>
            <a:ext cx="2419457" cy="34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специальных условий для успешного освоения учащимися дополнительных общеобразовательных программам, адаптированных для их обучения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7473950" y="2560638"/>
            <a:ext cx="4718050" cy="3309937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07000"/>
              </a:lnSpc>
              <a:spcAft>
                <a:spcPts val="995"/>
              </a:spcAft>
              <a:buNone/>
            </a:pPr>
            <a:endParaRPr lang="ru-RU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2425">
            <a:off x="6645973" y="2562379"/>
            <a:ext cx="2665327" cy="35492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276" y="2696851"/>
            <a:ext cx="2446460" cy="33779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0982">
            <a:off x="617205" y="2579756"/>
            <a:ext cx="2501913" cy="34691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5138">
            <a:off x="8880714" y="2429384"/>
            <a:ext cx="2576333" cy="34008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611" y="2387174"/>
            <a:ext cx="2554667" cy="36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dirty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специальных условий </a:t>
            </a:r>
            <a:r>
              <a:rPr lang="ru-RU" sz="3200" dirty="0" smtClean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n>
                  <a:noFill/>
                </a:ln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социализации учащихся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85" y="2459866"/>
            <a:ext cx="2799276" cy="373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19" y="2459866"/>
            <a:ext cx="2601532" cy="373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575774"/>
            <a:ext cx="4155584" cy="33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37128"/>
            <a:ext cx="9601196" cy="1448872"/>
          </a:xfrm>
        </p:spPr>
        <p:txBody>
          <a:bodyPr>
            <a:normAutofit/>
          </a:bodyPr>
          <a:lstStyle/>
          <a:p>
            <a:pPr fontAlgn="base">
              <a:lnSpc>
                <a:spcPts val="2700"/>
              </a:lnSpc>
              <a:spcAft>
                <a:spcPts val="995"/>
              </a:spcAft>
            </a:pPr>
            <a:r>
              <a:rPr lang="ru-RU" sz="32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</a:t>
            </a:r>
            <a:r>
              <a:rPr lang="ru-RU" sz="3200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2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дому</a:t>
            </a:r>
            <a:endParaRPr lang="ru-RU" sz="32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родителей,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медицинской организации,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психолого-медико-педагогической комиссии,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 об оказании образовательных услуг,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9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7583" y="669701"/>
            <a:ext cx="10315977" cy="734096"/>
          </a:xfrm>
        </p:spPr>
        <p:txBody>
          <a:bodyPr>
            <a:normAutofit fontScale="90000"/>
          </a:bodyPr>
          <a:lstStyle/>
          <a:p>
            <a:pPr fontAlgn="base">
              <a:lnSpc>
                <a:spcPts val="2700"/>
              </a:lnSpc>
              <a:spcAft>
                <a:spcPts val="995"/>
              </a:spcAft>
            </a:pPr>
            <a:r>
              <a:rPr lang="ru-RU" sz="3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1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образовательных отношений</a:t>
            </a:r>
            <a:r>
              <a:rPr lang="ru-RU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991673" y="1313646"/>
            <a:ext cx="10290219" cy="482957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Организация:</a:t>
            </a: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предоставляет учащимся на дому на время обучения бесплатно учебники/учебные пособия, художественную, справочную и другую литературу, имеющуюся в библиотечном фонде Организации;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 реализацию индивидуального учебного плана/СИПР учащимся на дому, в том числе с применением электронного обучения и дистанционных образовательных технологий</a:t>
            </a:r>
            <a:r>
              <a:rPr lang="ru-RU" sz="18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 реализацию индивидуального учебного плана учащимся на дому в части психолого-педагогического сопровождения, коррекции и развития/реализацию СИПР</a:t>
            </a:r>
            <a:r>
              <a:rPr lang="ru-RU" sz="18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 условия учащимся на дому для их участия в предметных олимпиадах, смотрах и фестивалях художественного творчества, спортивных соревнованиях и других формах организованного досуга и дополнительного образования</a:t>
            </a:r>
            <a:r>
              <a:rPr lang="ru-RU" sz="18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промежуточную аттестацию и перевод учащихся на дому в следующий класс</a:t>
            </a:r>
            <a:r>
              <a:rPr lang="ru-RU" sz="18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оказывает консультативную помощь родителям (законным представителям) учащихся на </a:t>
            </a:r>
            <a:r>
              <a:rPr lang="ru-RU" sz="18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дому.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endParaRPr lang="ru-RU" sz="1800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995"/>
              </a:spcAft>
            </a:pP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007" y="862885"/>
            <a:ext cx="10470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3175" cmpd="sng">
                  <a:noFill/>
                </a:ln>
                <a:solidFill>
                  <a:srgbClr val="83992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образовательных отношений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0007" y="1516055"/>
            <a:ext cx="10470524" cy="395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000" dirty="0" smtClean="0">
                <a:solidFill>
                  <a:srgbClr val="83992A"/>
                </a:solidFill>
              </a:rPr>
              <a:t>2. Родитель (законный представитель):</a:t>
            </a: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обеспечивают </a:t>
            </a: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допуск педагогического(их) работника(</a:t>
            </a:r>
            <a:r>
              <a:rPr lang="ru-RU" sz="2000" dirty="0" err="1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к учащемуся на </a:t>
            </a:r>
            <a:r>
              <a:rPr lang="ru-RU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занятие;</a:t>
            </a: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создают условия для проведения учебных занятий, в том числе организовывают рабочее место</a:t>
            </a:r>
            <a:r>
              <a:rPr lang="ru-RU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обеспечивают присутствие взрослого члена семьи (старше 18 лет) в момент проведения учебных занятий на дому</a:t>
            </a:r>
            <a:r>
              <a:rPr lang="ru-RU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контролируют выполнение учащимся домашних заданий</a:t>
            </a:r>
            <a:r>
              <a:rPr lang="ru-RU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своевременно, в течение дня, информируют педагога/классного руководителя о необходимости отмены занятий по случаю болезни учащегося на дому и возможности их возобновления</a:t>
            </a:r>
            <a:r>
              <a:rPr lang="ru-RU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9555" y="669701"/>
            <a:ext cx="973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n w="3175" cmpd="sng">
                  <a:noFill/>
                </a:ln>
                <a:solidFill>
                  <a:srgbClr val="83992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образовательных отношений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6901" y="1365159"/>
            <a:ext cx="10341735" cy="356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995"/>
              </a:spcAft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Педагогические работники:</a:t>
            </a:r>
            <a:endParaRPr lang="ru-RU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организовывают учебный процесс в соответствии с календарным учебным графиком (календарно-тематическим планированием при обучении по СИПР), индивидуальным учебным планом, расписанием занятий;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 заполняют электронный журнал, отражают в нем проведенные занятия, успеваемость;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 заполняют табель учета рабочего времени;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995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вовлекают учащегося по согласованию с его родителем(</a:t>
            </a:r>
            <a:r>
              <a:rPr lang="ru-RU" sz="2000" dirty="0" err="1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(законным(и) представителем(</a:t>
            </a:r>
            <a:r>
              <a:rPr lang="ru-RU" sz="2000" dirty="0" err="1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)) в воспитательные и иные мероприятия, проводимые Организацией.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lnSpc>
                <a:spcPct val="107000"/>
              </a:lnSpc>
              <a:spcAft>
                <a:spcPts val="995"/>
              </a:spcAft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учащихся на дому регламентируют следующие нормативные правовые акты:</a:t>
            </a:r>
            <a:endParaRPr lang="ru-RU" sz="33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u="sng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800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 </a:t>
            </a:r>
            <a:r>
              <a:rPr lang="ru-RU" sz="2800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от 29 декабря 2012 г. N 273-ФЗ</a:t>
            </a:r>
            <a:r>
              <a:rPr lang="ru-R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"Об образовании в Российской Федерации";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2800" u="sng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июня 1998 г. N 124-ФЗ </a:t>
            </a:r>
            <a:r>
              <a:rPr lang="ru-R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"Об основных гарантиях прав ребенка в Российской Федерации";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u="sng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 </a:t>
            </a:r>
            <a:r>
              <a:rPr lang="ru-RU" sz="2800" u="sng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закон </a:t>
            </a:r>
            <a:r>
              <a:rPr lang="ru-RU" sz="2800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от 24 ноября 1995 г. N 181-ФЗ</a:t>
            </a:r>
            <a:r>
              <a:rPr lang="ru-R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"О социальной защите инвалидов в Российской Федерации";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5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rgbClr val="83992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учащихся на дому регламентируют следующие нормативные правовые 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400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 Министерства здравоохранения Российской Федерации от 30 июня 2016 г. N 436н</a:t>
            </a:r>
            <a:r>
              <a:rPr lang="ru-RU" sz="34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"Об утверждении перечня заболеваний, наличие которых дает право на обучение по основным общеобразовательным программа на дому";</a:t>
            </a:r>
            <a:endParaRPr lang="ru-RU" sz="3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3400" u="sng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санитарного врача Российской Федерации от 28 сентября 2020 г. N 28 </a:t>
            </a:r>
            <a:r>
              <a:rPr lang="ru-RU" sz="34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санитарных правил СП 2.4.3648-20 "Санитарно-эпидемиологические требования к организации воспитания и обучения, отдыха и оздоровления детей и молодежи";</a:t>
            </a:r>
            <a:endParaRPr lang="ru-RU" sz="3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2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rgbClr val="83992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учащихся на дому регламентируют следующие нормативные правовые 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sz="2600" u="sng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санитарного врача Российской Федерации от 28 января 2021 г. N 2 </a:t>
            </a:r>
            <a:r>
              <a:rPr lang="ru-RU" sz="2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</a:t>
            </a:r>
            <a:r>
              <a:rPr lang="ru-RU" sz="2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E10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Распоряжение </a:t>
            </a:r>
            <a:r>
              <a:rPr lang="ru-RU" sz="2600" dirty="0" smtClean="0">
                <a:solidFill>
                  <a:srgbClr val="0E10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Министерства просвещения </a:t>
            </a:r>
            <a:r>
              <a:rPr lang="ru-RU" sz="2600" dirty="0">
                <a:solidFill>
                  <a:srgbClr val="0E10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России от 9 сентября 2019 г. N Р-93</a:t>
            </a:r>
            <a:r>
              <a:rPr lang="ru-RU" sz="2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"Об утверждении примерного Положения о психолого-педагогическом консилиуме образовательной организации";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3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rgbClr val="83992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учащихся на дому регламентируют следующие нормативные правовые 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 Министерства просвещения Российской Федерации от 22 марта 2021 г. N 115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</a:t>
            </a:r>
            <a:r>
              <a:rPr lang="ru-RU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u="sng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23 августа 2017 г. N 816</a:t>
            </a:r>
            <a:r>
              <a:rPr lang="ru-RU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программ";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1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rgbClr val="83992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учащихся на дому регламентируют следующие нормативные правовые 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u="sng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"Об организации обучения детей, которые находятся на длительном лечении не могут по состоянию здоровья посещать образовательные организации", утвержденные заместителем Министра просвещения Российской Федерации Т.Ю. </a:t>
            </a:r>
            <a:r>
              <a:rPr lang="ru-RU" dirty="0" err="1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Синюгиной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14 октября 2019 г. и первым заместителем Министра здравоохранения Российской Федерации Т.В. Яковлевой 17 октября 2019 г</a:t>
            </a:r>
            <a:r>
              <a:rPr lang="ru-RU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Письмо </a:t>
            </a:r>
            <a:r>
              <a:rPr lang="ru-RU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Федеральной службы по надзору в сфере образования и науки от 7 августа 2018 г. N 05-283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"Об обучении лиц, находящихся на домашнем обучении";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r>
              <a:rPr lang="ru-RU" u="sng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u="sng" dirty="0" err="1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u="sng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13 июня 2019 г. N ТС-1391/07 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"Об организации образования на дому".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endParaRPr lang="ru-RU" sz="2200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995"/>
              </a:spcAft>
            </a:pP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Контингент обучающихся индивидуального надомного обучения 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42277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8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36320" y="944563"/>
            <a:ext cx="10317480" cy="2901950"/>
          </a:xfrm>
        </p:spPr>
        <p:txBody>
          <a:bodyPr>
            <a:noAutofit/>
          </a:bodyPr>
          <a:lstStyle/>
          <a:p>
            <a:pPr algn="just"/>
            <a:r>
              <a:rPr lang="ru-RU" sz="5000" b="1" dirty="0" smtClean="0">
                <a:solidFill>
                  <a:schemeClr val="accent1"/>
                </a:solidFill>
              </a:rPr>
              <a:t>«В душе каждого ребенка невидимые струны. Если тронуть их умелой рукой, они красиво зазвучат»</a:t>
            </a:r>
            <a:endParaRPr lang="ru-RU" sz="5000" b="1" dirty="0">
              <a:solidFill>
                <a:schemeClr val="accent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751263" y="3846513"/>
            <a:ext cx="7419657" cy="16097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+mj-lt"/>
              </a:rPr>
              <a:t>А. Сухомлинский</a:t>
            </a:r>
            <a:endParaRPr lang="ru-RU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72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83992A"/>
                </a:solidFill>
                <a:ea typeface="Times New Roman" panose="02020603050405020304" pitchFamily="18" charset="0"/>
              </a:rPr>
              <a:t>Задачи организации обучения </a:t>
            </a:r>
            <a:br>
              <a:rPr lang="ru-RU" sz="3600" dirty="0">
                <a:solidFill>
                  <a:srgbClr val="83992A"/>
                </a:solidFill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83992A"/>
                </a:solidFill>
                <a:ea typeface="Times New Roman" panose="02020603050405020304" pitchFamily="18" charset="0"/>
              </a:rPr>
              <a:t>учащихся на дому: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278" y="2556932"/>
            <a:ext cx="10393251" cy="3318936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07000"/>
              </a:lnSpc>
              <a:spcAft>
                <a:spcPts val="995"/>
              </a:spcAft>
              <a:buClr>
                <a:srgbClr val="83992A"/>
              </a:buClr>
            </a:pP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для успешного освоения учащимися основных общеобразовательных программ, адаптированных для их обучения;</a:t>
            </a:r>
          </a:p>
          <a:p>
            <a:pPr lvl="0" algn="just" fontAlgn="base">
              <a:lnSpc>
                <a:spcPct val="107000"/>
              </a:lnSpc>
              <a:spcAft>
                <a:spcPts val="995"/>
              </a:spcAft>
              <a:buClr>
                <a:srgbClr val="83992A"/>
              </a:buClr>
            </a:pPr>
            <a:r>
              <a:rPr lang="ru-RU" sz="2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специальных условий для реализации программ воспитания учащихся</a:t>
            </a:r>
            <a:r>
              <a:rPr lang="ru-RU" sz="2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fontAlgn="base">
              <a:lnSpc>
                <a:spcPct val="107000"/>
              </a:lnSpc>
              <a:spcAft>
                <a:spcPts val="995"/>
              </a:spcAft>
              <a:buClr>
                <a:srgbClr val="83992A"/>
              </a:buClr>
            </a:pP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для успешного освоения учащимися дополнительных общеобразовательных программам, адаптированных для их </a:t>
            </a:r>
            <a:r>
              <a:rPr lang="ru-RU" sz="2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lvl="0" algn="just" fontAlgn="base">
              <a:lnSpc>
                <a:spcPct val="107000"/>
              </a:lnSpc>
              <a:spcAft>
                <a:spcPts val="995"/>
              </a:spcAft>
              <a:buClr>
                <a:srgbClr val="83992A"/>
              </a:buClr>
            </a:pP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для социализации </a:t>
            </a:r>
            <a:r>
              <a:rPr lang="ru-RU" sz="2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22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995"/>
              </a:spcAft>
              <a:buClr>
                <a:srgbClr val="83992A"/>
              </a:buClr>
            </a:pPr>
            <a:endParaRPr lang="ru-RU" sz="2200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995"/>
              </a:spcAft>
              <a:buClr>
                <a:srgbClr val="83992A"/>
              </a:buClr>
            </a:pPr>
            <a:endParaRPr lang="ru-RU" sz="2200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995"/>
              </a:spcAft>
              <a:buClr>
                <a:srgbClr val="83992A"/>
              </a:buClr>
            </a:pPr>
            <a:endParaRPr lang="ru-RU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995"/>
              </a:spcAft>
              <a:buClr>
                <a:srgbClr val="83992A"/>
              </a:buClr>
            </a:pP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7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667</Words>
  <Application>Microsoft Office PowerPoint</Application>
  <PresentationFormat>Широкоэкранный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«Специальные условия для обучающихся индивидуального надомного обучения в ГОУ ТО «Суворовская школа для обучающихся ОВЗ»</vt:lpstr>
      <vt:lpstr> Организация обучения учащихся на дому регламентируют следующие нормативные правовые акты:</vt:lpstr>
      <vt:lpstr>Организация обучения учащихся на дому регламентируют следующие нормативные правовые акты:</vt:lpstr>
      <vt:lpstr>Организация обучения учащихся на дому регламентируют следующие нормативные правовые акты:</vt:lpstr>
      <vt:lpstr>Организация обучения учащихся на дому регламентируют следующие нормативные правовые акты:</vt:lpstr>
      <vt:lpstr>Организация обучения учащихся на дому регламентируют следующие нормативные правовые акты:</vt:lpstr>
      <vt:lpstr>Контингент обучающихся индивидуального надомного обучения </vt:lpstr>
      <vt:lpstr>«В душе каждого ребенка невидимые струны. Если тронуть их умелой рукой, они красиво зазвучат»</vt:lpstr>
      <vt:lpstr>Задачи организации обучения  учащихся на дому:</vt:lpstr>
      <vt:lpstr>Создание специальных условий для успешного освоения учащимися основных общеобразовательных программ, адаптированных для их обучения</vt:lpstr>
      <vt:lpstr>Создание специальных условий для реализации программ воспитания учащихся</vt:lpstr>
      <vt:lpstr>Создание специальных условий для успешного освоения учащимися дополнительных общеобразовательных программам, адаптированных для их обучения</vt:lpstr>
      <vt:lpstr>Создание специальных условий  для социализации учащихся</vt:lpstr>
      <vt:lpstr>Документы, регламентирующие обучение на дому</vt:lpstr>
      <vt:lpstr> Взаимодействие участников образовательных отношений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«Специальные условия для обучающихся индивидуального надомного обучения в ГОУ ТО «Суворовская школа для обучающихся с ограниченными возможностями здоровья»</dc:title>
  <dc:creator>Админ</dc:creator>
  <cp:lastModifiedBy>3</cp:lastModifiedBy>
  <cp:revision>30</cp:revision>
  <dcterms:created xsi:type="dcterms:W3CDTF">2023-04-15T09:31:04Z</dcterms:created>
  <dcterms:modified xsi:type="dcterms:W3CDTF">2023-06-02T06:35:48Z</dcterms:modified>
</cp:coreProperties>
</file>