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3" r:id="rId3"/>
    <p:sldId id="257" r:id="rId4"/>
    <p:sldId id="260" r:id="rId5"/>
    <p:sldId id="264" r:id="rId6"/>
    <p:sldId id="265" r:id="rId7"/>
    <p:sldId id="262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987FB9-AD61-47D5-9525-1243AA3A8B97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51C50D-B02E-49A1-8358-9BA0CCC4C3A1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I.</a:t>
          </a:r>
        </a:p>
        <a:p>
          <a:pPr algn="l"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Подготовительный период</a:t>
          </a:r>
        </a:p>
        <a:p>
          <a:pPr algn="l">
            <a:lnSpc>
              <a:spcPct val="100000"/>
            </a:lnSpc>
          </a:pPr>
          <a:r>
            <a: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(развитие словаря)</a:t>
          </a:r>
          <a:endParaRPr lang="ru-RU" sz="20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D5ABF33-87CD-41BA-9328-B175EA306F4D}" type="parTrans" cxnId="{CD0BB010-B492-41F5-ABE7-CA68D84A6D6D}">
      <dgm:prSet/>
      <dgm:spPr/>
      <dgm:t>
        <a:bodyPr/>
        <a:lstStyle/>
        <a:p>
          <a:endParaRPr lang="ru-RU"/>
        </a:p>
      </dgm:t>
    </dgm:pt>
    <dgm:pt modelId="{23E8A8F0-6393-4F2E-BA2D-E896762B9B37}" type="sibTrans" cxnId="{CD0BB010-B492-41F5-ABE7-CA68D84A6D6D}">
      <dgm:prSet/>
      <dgm:spPr/>
      <dgm:t>
        <a:bodyPr/>
        <a:lstStyle/>
        <a:p>
          <a:endParaRPr lang="ru-RU"/>
        </a:p>
      </dgm:t>
    </dgm:pt>
    <dgm:pt modelId="{8D60C641-DC58-40B9-B1DD-BEFE8B61BDE3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II.</a:t>
          </a: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над словосочетанием</a:t>
          </a:r>
          <a:endParaRPr lang="ru-RU" sz="20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01908C4-8CB8-4919-BCE0-D49F7338A99D}" type="parTrans" cxnId="{0E559CA0-250A-491C-9212-D1AB6C057A6B}">
      <dgm:prSet/>
      <dgm:spPr/>
      <dgm:t>
        <a:bodyPr/>
        <a:lstStyle/>
        <a:p>
          <a:endParaRPr lang="ru-RU"/>
        </a:p>
      </dgm:t>
    </dgm:pt>
    <dgm:pt modelId="{735B3002-232E-4BFA-B407-282C55771613}" type="sibTrans" cxnId="{0E559CA0-250A-491C-9212-D1AB6C057A6B}">
      <dgm:prSet/>
      <dgm:spPr/>
      <dgm:t>
        <a:bodyPr/>
        <a:lstStyle/>
        <a:p>
          <a:endParaRPr lang="ru-RU"/>
        </a:p>
      </dgm:t>
    </dgm:pt>
    <dgm:pt modelId="{91111606-BFFA-42EA-91F1-A031EEC862FA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 rtl="0">
            <a:lnSpc>
              <a:spcPct val="100000"/>
            </a:lnSpc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над словосочетаниями по типу согласования, где подчиняющее слово требует от подчиненного обязательного соответствия имеющихся у них общих категорий</a:t>
          </a:r>
          <a:r>
            <a:rPr lang="ru-RU" sz="1800" dirty="0" smtClean="0">
              <a:solidFill>
                <a:schemeClr val="tx1"/>
              </a:solidFill>
            </a:rPr>
            <a:t>;</a:t>
          </a:r>
          <a:endParaRPr lang="ru-RU" sz="1800" dirty="0">
            <a:solidFill>
              <a:schemeClr val="tx1"/>
            </a:solidFill>
          </a:endParaRPr>
        </a:p>
      </dgm:t>
    </dgm:pt>
    <dgm:pt modelId="{A7FD43C5-DDF3-4201-B553-1D3B660C880D}" type="parTrans" cxnId="{50975E20-FF8D-4751-85C1-42F15E1D162A}">
      <dgm:prSet/>
      <dgm:spPr/>
      <dgm:t>
        <a:bodyPr/>
        <a:lstStyle/>
        <a:p>
          <a:endParaRPr lang="ru-RU"/>
        </a:p>
      </dgm:t>
    </dgm:pt>
    <dgm:pt modelId="{B561B3C7-00E0-4F8D-BDE8-2118F0FD7688}" type="sibTrans" cxnId="{50975E20-FF8D-4751-85C1-42F15E1D162A}">
      <dgm:prSet/>
      <dgm:spPr/>
      <dgm:t>
        <a:bodyPr/>
        <a:lstStyle/>
        <a:p>
          <a:endParaRPr lang="ru-RU"/>
        </a:p>
      </dgm:t>
    </dgm:pt>
    <dgm:pt modelId="{9E0F4D28-899D-43E4-A104-3F6994F6EF57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III.</a:t>
          </a: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algn="l">
            <a:lnSpc>
              <a:spcPct val="100000"/>
            </a:lnSpc>
          </a:pP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Фразовая речь</a:t>
          </a:r>
          <a:endParaRPr lang="en-US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DCAEBA-4852-47CD-A6FB-2E3169055BC1}" type="parTrans" cxnId="{8AA7CA94-1525-4F9E-B11D-3654E6A3C41C}">
      <dgm:prSet/>
      <dgm:spPr/>
      <dgm:t>
        <a:bodyPr/>
        <a:lstStyle/>
        <a:p>
          <a:endParaRPr lang="ru-RU"/>
        </a:p>
      </dgm:t>
    </dgm:pt>
    <dgm:pt modelId="{48B77A6E-2D16-4501-8003-E02BDC9BC014}" type="sibTrans" cxnId="{8AA7CA94-1525-4F9E-B11D-3654E6A3C41C}">
      <dgm:prSet/>
      <dgm:spPr/>
      <dgm:t>
        <a:bodyPr/>
        <a:lstStyle/>
        <a:p>
          <a:endParaRPr lang="ru-RU"/>
        </a:p>
      </dgm:t>
    </dgm:pt>
    <dgm:pt modelId="{54B90237-CB89-4D8F-B459-168CA315FE40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algn="l" rtl="0">
            <a:lnSpc>
              <a:spcPct val="100000"/>
            </a:lnSpc>
          </a:pPr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 над словосочетаниями по типу управления, где подчинённое слово употребляется в определённом косвенном падеже с предлогом или без предлога</a:t>
          </a:r>
          <a:endParaRPr lang="ru-RU" sz="1800" dirty="0">
            <a:solidFill>
              <a:schemeClr val="tx1"/>
            </a:solidFill>
          </a:endParaRPr>
        </a:p>
      </dgm:t>
    </dgm:pt>
    <dgm:pt modelId="{46A75FDD-5B7B-42E5-B8D6-F3FF93CE6B89}" type="parTrans" cxnId="{A617C709-3F1E-4BB5-BACD-6AF03A1DD57D}">
      <dgm:prSet/>
      <dgm:spPr/>
      <dgm:t>
        <a:bodyPr/>
        <a:lstStyle/>
        <a:p>
          <a:endParaRPr lang="ru-RU"/>
        </a:p>
      </dgm:t>
    </dgm:pt>
    <dgm:pt modelId="{94338BF5-F41F-41D0-8495-1350684C45F4}" type="sibTrans" cxnId="{A617C709-3F1E-4BB5-BACD-6AF03A1DD57D}">
      <dgm:prSet/>
      <dgm:spPr/>
      <dgm:t>
        <a:bodyPr/>
        <a:lstStyle/>
        <a:p>
          <a:endParaRPr lang="ru-RU"/>
        </a:p>
      </dgm:t>
    </dgm:pt>
    <dgm:pt modelId="{5818091A-4D64-41A2-B19B-D03A76359721}" type="pres">
      <dgm:prSet presAssocID="{91987FB9-AD61-47D5-9525-1243AA3A8B9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4B1B57-ECF0-4369-BD10-A8331EF5AF30}" type="pres">
      <dgm:prSet presAssocID="{8551C50D-B02E-49A1-8358-9BA0CCC4C3A1}" presName="node" presStyleLbl="node1" presStyleIdx="0" presStyleCnt="3" custScaleX="876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24D408-76A8-4C9B-914A-A398EC00C39F}" type="pres">
      <dgm:prSet presAssocID="{23E8A8F0-6393-4F2E-BA2D-E896762B9B37}" presName="sibTrans" presStyleCnt="0"/>
      <dgm:spPr/>
    </dgm:pt>
    <dgm:pt modelId="{1A86B5C0-B008-4959-AEFD-40B7B75B07CF}" type="pres">
      <dgm:prSet presAssocID="{8D60C641-DC58-40B9-B1DD-BEFE8B61BDE3}" presName="node" presStyleLbl="node1" presStyleIdx="1" presStyleCnt="3" custScaleX="2298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C70E3-E5B2-4C8F-AD0F-5AB1DEEDF7E5}" type="pres">
      <dgm:prSet presAssocID="{735B3002-232E-4BFA-B407-282C55771613}" presName="sibTrans" presStyleCnt="0"/>
      <dgm:spPr/>
    </dgm:pt>
    <dgm:pt modelId="{BD0EA908-1218-4F02-B01A-76F999BE10B2}" type="pres">
      <dgm:prSet presAssocID="{9E0F4D28-899D-43E4-A104-3F6994F6EF57}" presName="node" presStyleLbl="node1" presStyleIdx="2" presStyleCnt="3" custScaleX="98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52DF5E-E3BC-4D91-906A-037FBB14C900}" type="presOf" srcId="{91987FB9-AD61-47D5-9525-1243AA3A8B97}" destId="{5818091A-4D64-41A2-B19B-D03A76359721}" srcOrd="0" destOrd="0" presId="urn:microsoft.com/office/officeart/2005/8/layout/hList6"/>
    <dgm:cxn modelId="{B1EAC96C-7A29-4160-BFC7-660FBA0E0E97}" type="presOf" srcId="{9E0F4D28-899D-43E4-A104-3F6994F6EF57}" destId="{BD0EA908-1218-4F02-B01A-76F999BE10B2}" srcOrd="0" destOrd="0" presId="urn:microsoft.com/office/officeart/2005/8/layout/hList6"/>
    <dgm:cxn modelId="{CD0BB010-B492-41F5-ABE7-CA68D84A6D6D}" srcId="{91987FB9-AD61-47D5-9525-1243AA3A8B97}" destId="{8551C50D-B02E-49A1-8358-9BA0CCC4C3A1}" srcOrd="0" destOrd="0" parTransId="{6D5ABF33-87CD-41BA-9328-B175EA306F4D}" sibTransId="{23E8A8F0-6393-4F2E-BA2D-E896762B9B37}"/>
    <dgm:cxn modelId="{4D7D200F-5178-4259-83A7-256DC40B59CE}" type="presOf" srcId="{8D60C641-DC58-40B9-B1DD-BEFE8B61BDE3}" destId="{1A86B5C0-B008-4959-AEFD-40B7B75B07CF}" srcOrd="0" destOrd="0" presId="urn:microsoft.com/office/officeart/2005/8/layout/hList6"/>
    <dgm:cxn modelId="{A617C709-3F1E-4BB5-BACD-6AF03A1DD57D}" srcId="{8D60C641-DC58-40B9-B1DD-BEFE8B61BDE3}" destId="{54B90237-CB89-4D8F-B459-168CA315FE40}" srcOrd="1" destOrd="0" parTransId="{46A75FDD-5B7B-42E5-B8D6-F3FF93CE6B89}" sibTransId="{94338BF5-F41F-41D0-8495-1350684C45F4}"/>
    <dgm:cxn modelId="{2B916BCF-527A-4F2C-A698-00FFB8E4403D}" type="presOf" srcId="{8551C50D-B02E-49A1-8358-9BA0CCC4C3A1}" destId="{FD4B1B57-ECF0-4369-BD10-A8331EF5AF30}" srcOrd="0" destOrd="0" presId="urn:microsoft.com/office/officeart/2005/8/layout/hList6"/>
    <dgm:cxn modelId="{50975E20-FF8D-4751-85C1-42F15E1D162A}" srcId="{8D60C641-DC58-40B9-B1DD-BEFE8B61BDE3}" destId="{91111606-BFFA-42EA-91F1-A031EEC862FA}" srcOrd="0" destOrd="0" parTransId="{A7FD43C5-DDF3-4201-B553-1D3B660C880D}" sibTransId="{B561B3C7-00E0-4F8D-BDE8-2118F0FD7688}"/>
    <dgm:cxn modelId="{23CAE454-CC15-4A2C-83A3-B29B7997D262}" type="presOf" srcId="{54B90237-CB89-4D8F-B459-168CA315FE40}" destId="{1A86B5C0-B008-4959-AEFD-40B7B75B07CF}" srcOrd="0" destOrd="2" presId="urn:microsoft.com/office/officeart/2005/8/layout/hList6"/>
    <dgm:cxn modelId="{0E559CA0-250A-491C-9212-D1AB6C057A6B}" srcId="{91987FB9-AD61-47D5-9525-1243AA3A8B97}" destId="{8D60C641-DC58-40B9-B1DD-BEFE8B61BDE3}" srcOrd="1" destOrd="0" parTransId="{B01908C4-8CB8-4919-BCE0-D49F7338A99D}" sibTransId="{735B3002-232E-4BFA-B407-282C55771613}"/>
    <dgm:cxn modelId="{B43415BF-8773-4329-A4BC-A2B1313B0058}" type="presOf" srcId="{91111606-BFFA-42EA-91F1-A031EEC862FA}" destId="{1A86B5C0-B008-4959-AEFD-40B7B75B07CF}" srcOrd="0" destOrd="1" presId="urn:microsoft.com/office/officeart/2005/8/layout/hList6"/>
    <dgm:cxn modelId="{8AA7CA94-1525-4F9E-B11D-3654E6A3C41C}" srcId="{91987FB9-AD61-47D5-9525-1243AA3A8B97}" destId="{9E0F4D28-899D-43E4-A104-3F6994F6EF57}" srcOrd="2" destOrd="0" parTransId="{BDDCAEBA-4852-47CD-A6FB-2E3169055BC1}" sibTransId="{48B77A6E-2D16-4501-8003-E02BDC9BC014}"/>
    <dgm:cxn modelId="{9B201AFF-93FE-4F46-8603-AC36CA2B9866}" type="presParOf" srcId="{5818091A-4D64-41A2-B19B-D03A76359721}" destId="{FD4B1B57-ECF0-4369-BD10-A8331EF5AF30}" srcOrd="0" destOrd="0" presId="urn:microsoft.com/office/officeart/2005/8/layout/hList6"/>
    <dgm:cxn modelId="{25C24B77-0521-4176-8BF0-D43FB811E230}" type="presParOf" srcId="{5818091A-4D64-41A2-B19B-D03A76359721}" destId="{3E24D408-76A8-4C9B-914A-A398EC00C39F}" srcOrd="1" destOrd="0" presId="urn:microsoft.com/office/officeart/2005/8/layout/hList6"/>
    <dgm:cxn modelId="{C1F7776B-1058-44A7-9AFD-9CB2D6B8C34D}" type="presParOf" srcId="{5818091A-4D64-41A2-B19B-D03A76359721}" destId="{1A86B5C0-B008-4959-AEFD-40B7B75B07CF}" srcOrd="2" destOrd="0" presId="urn:microsoft.com/office/officeart/2005/8/layout/hList6"/>
    <dgm:cxn modelId="{0656AEFE-C337-46CA-B7B9-AD2899613C53}" type="presParOf" srcId="{5818091A-4D64-41A2-B19B-D03A76359721}" destId="{4BBC70E3-E5B2-4C8F-AD0F-5AB1DEEDF7E5}" srcOrd="3" destOrd="0" presId="urn:microsoft.com/office/officeart/2005/8/layout/hList6"/>
    <dgm:cxn modelId="{4ADD123C-F255-47CA-A42F-33A3FDDD5435}" type="presParOf" srcId="{5818091A-4D64-41A2-B19B-D03A76359721}" destId="{BD0EA908-1218-4F02-B01A-76F999BE10B2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4B1B57-ECF0-4369-BD10-A8331EF5AF30}">
      <dsp:nvSpPr>
        <dsp:cNvPr id="0" name=""/>
        <dsp:cNvSpPr/>
      </dsp:nvSpPr>
      <dsp:spPr>
        <a:xfrm rot="16200000">
          <a:off x="-1410899" y="1412962"/>
          <a:ext cx="4525963" cy="1700037"/>
        </a:xfrm>
        <a:prstGeom prst="flowChartManualOperation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I.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Подготовительный период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(развитие словаря)</a:t>
          </a:r>
          <a:endParaRPr lang="ru-RU" sz="20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2064" y="905192"/>
        <a:ext cx="1700037" cy="2715577"/>
      </dsp:txXfrm>
    </dsp:sp>
    <dsp:sp modelId="{1A86B5C0-B008-4959-AEFD-40B7B75B07CF}">
      <dsp:nvSpPr>
        <dsp:cNvPr id="0" name=""/>
        <dsp:cNvSpPr/>
      </dsp:nvSpPr>
      <dsp:spPr>
        <a:xfrm rot="16200000">
          <a:off x="1812874" y="34618"/>
          <a:ext cx="4525963" cy="4456725"/>
        </a:xfrm>
        <a:prstGeom prst="flowChartManualOperation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II.</a:t>
          </a:r>
          <a:endParaRPr lang="ru-RU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над словосочетанием</a:t>
          </a:r>
          <a:endParaRPr lang="ru-RU" sz="20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 rtl="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над словосочетаниями по типу согласования, где подчиняющее слово требует от подчиненного обязательного соответствия имеющихся у них общих категорий</a:t>
          </a:r>
          <a:r>
            <a:rPr lang="ru-RU" sz="1800" kern="1200" dirty="0" smtClean="0">
              <a:solidFill>
                <a:schemeClr val="tx1"/>
              </a:solidFill>
            </a:rPr>
            <a:t>;</a:t>
          </a:r>
          <a:endParaRPr lang="ru-RU" sz="1800" kern="1200" dirty="0">
            <a:solidFill>
              <a:schemeClr val="tx1"/>
            </a:solidFill>
          </a:endParaRPr>
        </a:p>
        <a:p>
          <a:pPr marL="171450" lvl="1" indent="-171450" algn="l" defTabSz="800100" rtl="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работа  над словосочетаниями по типу управления, где подчинённое слово употребляется в определённом косвенном падеже с предлогом или без предлога</a:t>
          </a:r>
          <a:endParaRPr lang="ru-RU" sz="1800" kern="1200" dirty="0">
            <a:solidFill>
              <a:schemeClr val="tx1"/>
            </a:solidFill>
          </a:endParaRPr>
        </a:p>
      </dsp:txBody>
      <dsp:txXfrm rot="5400000">
        <a:off x="1847493" y="905192"/>
        <a:ext cx="4456725" cy="2715577"/>
      </dsp:txXfrm>
    </dsp:sp>
    <dsp:sp modelId="{BD0EA908-1218-4F02-B01A-76F999BE10B2}">
      <dsp:nvSpPr>
        <dsp:cNvPr id="0" name=""/>
        <dsp:cNvSpPr/>
      </dsp:nvSpPr>
      <dsp:spPr>
        <a:xfrm rot="16200000">
          <a:off x="5139915" y="1309695"/>
          <a:ext cx="4525963" cy="1906571"/>
        </a:xfrm>
        <a:prstGeom prst="flowChartManualOperation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III.</a:t>
          </a:r>
          <a:endParaRPr lang="ru-RU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Фразовая речь</a:t>
          </a:r>
          <a:endParaRPr lang="en-US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6449611" y="905192"/>
        <a:ext cx="1906571" cy="2715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A0FC1-BC55-466B-9ECA-2DBBC700088A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DB59FE-276E-4339-A3D8-BC4E6A0E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359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DB59FE-276E-4339-A3D8-BC4E6A0E3DD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870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7BB9-5322-4CF3-9D24-85560517EF6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214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C37BB9-5322-4CF3-9D24-85560517EF65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DE9E9-8649-42B6-9208-C8392B22FB1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4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DE9E9-8649-42B6-9208-C8392B22FB19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9246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7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71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434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9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04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10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546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16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9434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34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47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A72B3-6CDE-46D9-87EC-8266682CF91F}" type="datetimeFigureOut">
              <a:rPr lang="ru-RU" smtClean="0"/>
              <a:t>09.03.2023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2DDCC-6013-4F14-8008-B47D342582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85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8537" y="1122363"/>
            <a:ext cx="9309463" cy="32326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общеобразовательное учреждение Тульской области «Суворовская школа для обучающихся с ограниченными возможностями здоровья»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0" y="2595154"/>
            <a:ext cx="9997440" cy="3805646"/>
          </a:xfrm>
        </p:spPr>
        <p:txBody>
          <a:bodyPr>
            <a:normAutofit lnSpcReduction="10000"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навыков грамматической связи слов у младших школьников с интеллектуальными нарушениями посредством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компьютерных технологий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 Окунева Елена Николаевна, 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учитель-логопед </a:t>
            </a:r>
          </a:p>
          <a:p>
            <a:pPr algn="r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3552" y="0"/>
            <a:ext cx="8147248" cy="112474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коррекционно-развивающей программы на развитие грамматической связи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слов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(образец) 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1703512" y="980728"/>
          <a:ext cx="8712968" cy="5877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0851"/>
                <a:gridCol w="2439598"/>
                <a:gridCol w="2744545"/>
                <a:gridCol w="2907974"/>
              </a:tblGrid>
              <a:tr h="40607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и цель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Виды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деятельности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06070">
                <a:tc gridSpan="4"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Подготовительный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этап</a:t>
                      </a:r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651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Тема: Род имени существительного на основе лексической темы: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Овощи. Фрукты»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Цель:  Познакомить с родом- грамматическим признаком имени существительного.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1.Познакомить с  алгоритмом определения рода имени существительного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2.Научить определять род имени существительного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3.Закрепить знания единственного и множественного числа имени существительного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4.Закрепить лексические темы: «Овощи» и «Фрукты»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5.Развивать умение работать в группе и навыки самоконтроля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7739074" y="2071678"/>
            <a:ext cx="2571768" cy="1785950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/>
          <a:stretch>
            <a:fillRect/>
          </a:stretch>
        </p:blipFill>
        <p:spPr>
          <a:xfrm>
            <a:off x="7752184" y="4214818"/>
            <a:ext cx="2487220" cy="1928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39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910" y="214290"/>
            <a:ext cx="804389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контрольного этапа эксперимента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113356"/>
              </p:ext>
            </p:extLst>
          </p:nvPr>
        </p:nvGraphicFramePr>
        <p:xfrm>
          <a:off x="1738282" y="1142982"/>
          <a:ext cx="8786874" cy="5500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428628"/>
                <a:gridCol w="1071570"/>
                <a:gridCol w="785818"/>
                <a:gridCol w="928694"/>
                <a:gridCol w="785818"/>
                <a:gridCol w="785818"/>
                <a:gridCol w="857256"/>
                <a:gridCol w="714380"/>
                <a:gridCol w="642942"/>
                <a:gridCol w="928694"/>
              </a:tblGrid>
              <a:tr h="1243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Степень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нар.речи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Имя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ребёнка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возраст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Обследование грамматического строя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речи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 баллах)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823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зад.№1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зад.№2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зад.№3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зад.№4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зад.№5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зад.№6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лёгкая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умственной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отсталости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Рита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Рустам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Саша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23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степень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умственной отсталости 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Алёна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16,5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Лера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Юля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501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274638"/>
            <a:ext cx="8215370" cy="86834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Сравнительный анализ результатов констатирующего и контрольного этапов эксперимента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372381"/>
              </p:ext>
            </p:extLst>
          </p:nvPr>
        </p:nvGraphicFramePr>
        <p:xfrm>
          <a:off x="1738281" y="1357298"/>
          <a:ext cx="8678200" cy="54161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619"/>
                <a:gridCol w="588353"/>
                <a:gridCol w="2132778"/>
                <a:gridCol w="2353409"/>
                <a:gridCol w="2574041"/>
              </a:tblGrid>
              <a:tr h="116932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нарушения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речи</a:t>
                      </a:r>
                    </a:p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Имя ребёнка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констатирующего этапа  (в баллах)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 контрольного этапа  ( в баллах)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86182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Лёгкая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умственной </a:t>
                      </a: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отсталости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Рита М.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6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Рустам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24,0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159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Саша Т.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6182">
                <a:tc rowSpan="3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Средняя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умственной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отсталости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Алёна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86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Лера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15,5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861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Юля</a:t>
                      </a:r>
                      <a:r>
                        <a:rPr lang="ru-RU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Т.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12,0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14,0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1158" y="274637"/>
            <a:ext cx="8286808" cy="10838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ЗАКЛЮЧЕНИЕ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81158" y="1000108"/>
            <a:ext cx="8286808" cy="54738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Результаты коррекционно-развивающей работы позволили сделать вывод, что данная коррекционно-развивающая программа может быть использована в работе с младшими школьниками с легкой степенью умственной отсталости, но недостаточна целесообразна при работе с детьми со средней степенью умственной отсталости, следовательно, требует доработки путём увеличения сроков коррекционной работы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730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000108"/>
            <a:ext cx="8186766" cy="54738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</a:t>
            </a:r>
          </a:p>
          <a:p>
            <a:pPr algn="ctr">
              <a:buNone/>
            </a:pPr>
            <a:endParaRPr lang="en-US" sz="66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endParaRPr lang="ru-RU" sz="6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endParaRPr lang="en-US" sz="6600" b="1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r>
              <a:rPr lang="en-US" sz="66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6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62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АННОТАЦИЯ: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иагностика, содержание и результаты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логопедической работы по коррекции грамматической связи слов у младших школьников с системным недоразвитием речи лёгкой и средней степени при  умственной отсталости с использованием  компьютерных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1492510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7646" y="1690688"/>
            <a:ext cx="10596154" cy="4486275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Нарушение грамматического строя речи учащихся 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умственной отсталостью сказывается на процессе их обучения русскому языку. Коррекционная работа в данной области будет способствовать восполнению большого количества пробелов в формировании речи умственно отсталых обучающихся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Использование в работе компьютерных технологий разнообразят традиционные методы и приемы, позволят оптимизировать педагогический процесс, индивидуализировать обучение и хоть и незначительно, но повысить эффективность педагогической работы в целом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4908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</a:t>
            </a: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4034" y="1071546"/>
            <a:ext cx="8286808" cy="5429288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Aharoni" pitchFamily="2" charset="-79"/>
              </a:rPr>
              <a:t>Подобрать </a:t>
            </a:r>
            <a:r>
              <a:rPr lang="ru-RU" dirty="0">
                <a:latin typeface="Times New Roman" pitchFamily="18" charset="0"/>
                <a:cs typeface="Aharoni" pitchFamily="2" charset="-79"/>
              </a:rPr>
              <a:t>диагностический инструментарий и исследовать особенности грамматической связи слов у детей  с умственной </a:t>
            </a:r>
            <a:r>
              <a:rPr lang="ru-RU" dirty="0" smtClean="0">
                <a:latin typeface="Times New Roman" pitchFamily="18" charset="0"/>
                <a:cs typeface="Aharoni" pitchFamily="2" charset="-79"/>
              </a:rPr>
              <a:t>отсталостью;</a:t>
            </a:r>
            <a:endParaRPr lang="ru-RU" dirty="0">
              <a:latin typeface="Times New Roman" pitchFamily="18" charset="0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Aharoni" pitchFamily="2" charset="-79"/>
              </a:rPr>
              <a:t>Проанализировать результаты данного этапа;</a:t>
            </a:r>
            <a:endParaRPr lang="ru-RU" dirty="0">
              <a:latin typeface="Times New Roman" pitchFamily="18" charset="0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Aharoni" pitchFamily="2" charset="-79"/>
              </a:rPr>
              <a:t>Разработать </a:t>
            </a:r>
            <a:r>
              <a:rPr lang="ru-RU" dirty="0" err="1">
                <a:latin typeface="Times New Roman" pitchFamily="18" charset="0"/>
                <a:cs typeface="Aharoni" pitchFamily="2" charset="-79"/>
              </a:rPr>
              <a:t>коррекционную-развивающую</a:t>
            </a:r>
            <a:r>
              <a:rPr lang="ru-RU" dirty="0">
                <a:latin typeface="Times New Roman" pitchFamily="18" charset="0"/>
                <a:cs typeface="Aharoni" pitchFamily="2" charset="-79"/>
              </a:rPr>
              <a:t> программу с использованием компьютерных технологий;</a:t>
            </a:r>
          </a:p>
          <a:p>
            <a:pPr>
              <a:buFont typeface="Wingdings" pitchFamily="2" charset="2"/>
              <a:buChar char="Ø"/>
            </a:pPr>
            <a:r>
              <a:rPr lang="ru-RU" dirty="0">
                <a:latin typeface="Times New Roman" pitchFamily="18" charset="0"/>
                <a:cs typeface="Aharoni" pitchFamily="2" charset="-79"/>
              </a:rPr>
              <a:t>Провести </a:t>
            </a:r>
            <a:r>
              <a:rPr lang="ru-RU" dirty="0" smtClean="0">
                <a:latin typeface="Times New Roman" pitchFamily="18" charset="0"/>
                <a:cs typeface="Aharoni" pitchFamily="2" charset="-79"/>
              </a:rPr>
              <a:t>повторную диагностику и сформулировать </a:t>
            </a:r>
            <a:r>
              <a:rPr lang="ru-RU" dirty="0">
                <a:latin typeface="Times New Roman" pitchFamily="18" charset="0"/>
                <a:cs typeface="Aharoni" pitchFamily="2" charset="-79"/>
              </a:rPr>
              <a:t>выводы по итогам проведённого исследования</a:t>
            </a:r>
          </a:p>
        </p:txBody>
      </p:sp>
    </p:spTree>
    <p:extLst>
      <p:ext uri="{BB962C8B-B14F-4D97-AF65-F5344CB8AC3E}">
        <p14:creationId xmlns:p14="http://schemas.microsoft.com/office/powerpoint/2010/main" val="20390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910" y="274638"/>
            <a:ext cx="8043890" cy="58259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констатирующего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этапа эксперимента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/>
          </p:nvPr>
        </p:nvGraphicFramePr>
        <p:xfrm>
          <a:off x="1809720" y="928671"/>
          <a:ext cx="8644000" cy="5868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000"/>
                <a:gridCol w="2161000"/>
                <a:gridCol w="2161000"/>
                <a:gridCol w="2161000"/>
              </a:tblGrid>
              <a:tr h="4196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Критерий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Название задания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Автор 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Цель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6557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Согласование существительных с прилагательным в роде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Что и какого цвета?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Н.Г.Глебова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употреблять существительное 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прилагательным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8262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Согласование существительных прилагательными в числе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Один-много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Н.Г.Глебова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употреблять существительное 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 множественном числе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9662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Согласование существительных с</a:t>
                      </a:r>
                      <a:r>
                        <a:rPr lang="ru-RU" sz="1800" b="1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прилагательными в падеже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Чего не стало? Что видишь? О чём думаешь? Чем доволен? Чему рад?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Н.Г.Глебова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согласовывать существительное 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прилагательным в падежах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127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910" y="274638"/>
            <a:ext cx="8043890" cy="65403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Содержание констатирующего этапа эксперимента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/>
          </p:nvPr>
        </p:nvGraphicFramePr>
        <p:xfrm>
          <a:off x="1952596" y="928671"/>
          <a:ext cx="8258204" cy="5572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551"/>
                <a:gridCol w="2064551"/>
                <a:gridCol w="2064551"/>
                <a:gridCol w="2064551"/>
              </a:tblGrid>
              <a:tr h="2075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Согласование существительных с числительными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Скажи сколько?</a:t>
                      </a:r>
                      <a:endParaRPr lang="ru-RU" sz="1800" b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Т.А. </a:t>
                      </a:r>
                      <a:r>
                        <a:rPr lang="ru-RU" sz="1800" b="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Фотекова</a:t>
                      </a:r>
                      <a:endParaRPr lang="ru-RU" sz="1800" b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согласовывать числительные </a:t>
                      </a:r>
                      <a:b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существительным</a:t>
                      </a:r>
                      <a:endParaRPr lang="ru-RU" sz="1800" b="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203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Употребление в речи предлогов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Где? Откуда?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Т.А.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Фотекова</a:t>
                      </a:r>
                      <a:endParaRPr lang="ru-RU" sz="18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употреблять 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речи предлоги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075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Исследование предложно-падежных конструкций</a:t>
                      </a:r>
                      <a:endParaRPr lang="ru-RU" sz="18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Кого видит? кому даёт? О ком заботится? За кем ухаживает? У кого есть рога?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Т.А. </a:t>
                      </a:r>
                      <a:r>
                        <a:rPr lang="ru-RU" sz="18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Фотекова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Проверка умения использовать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речи падежи с предлогами</a:t>
                      </a:r>
                      <a:endParaRPr lang="ru-RU" sz="1800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43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20" y="214290"/>
            <a:ext cx="8401080" cy="571504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констатирующего этапа</a:t>
            </a:r>
            <a:endParaRPr lang="ru-RU" sz="31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216384"/>
              </p:ext>
            </p:extLst>
          </p:nvPr>
        </p:nvGraphicFramePr>
        <p:xfrm>
          <a:off x="1738282" y="1142982"/>
          <a:ext cx="8786874" cy="5500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7256"/>
                <a:gridCol w="428628"/>
                <a:gridCol w="1071570"/>
                <a:gridCol w="785818"/>
                <a:gridCol w="928694"/>
                <a:gridCol w="785818"/>
                <a:gridCol w="785818"/>
                <a:gridCol w="857256"/>
                <a:gridCol w="714380"/>
                <a:gridCol w="642942"/>
                <a:gridCol w="928694"/>
              </a:tblGrid>
              <a:tr h="12431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Степень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нар.речи</a:t>
                      </a:r>
                      <a:endParaRPr lang="ru-RU" sz="14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Имя 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ребёнка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возраст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Обследование грамматического строя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речи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Результат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(в баллах)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608230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зад.№1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зад.№2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зад.№3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зад.№4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зад.№5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зад.№6</a:t>
                      </a:r>
                      <a:endParaRPr lang="ru-RU" sz="11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rowSpan="3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лёгкая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степень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умственной</a:t>
                      </a:r>
                    </a:p>
                    <a:p>
                      <a:pPr algn="ctr"/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отсталости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Рита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Рустам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Ч.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Саша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23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</a:t>
                      </a:r>
                      <a:r>
                        <a:rPr lang="ru-RU" sz="12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степень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200" b="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умственной отсталости  </a:t>
                      </a:r>
                      <a:endParaRPr lang="ru-RU" sz="12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Алёна К.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Лера М.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08230">
                <a:tc v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Юля Т.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 лет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  <a:tabLst>
                          <a:tab pos="2143125" algn="l"/>
                          <a:tab pos="2969895" algn="ctr"/>
                        </a:tabLst>
                      </a:pPr>
                      <a:r>
                        <a:rPr lang="ru-RU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12,0</a:t>
                      </a:r>
                      <a:endParaRPr lang="ru-RU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3845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6910" y="214290"/>
            <a:ext cx="8143932" cy="642942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коррекционно-развивающей программы: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52596" y="928670"/>
            <a:ext cx="8143932" cy="5929330"/>
          </a:xfrm>
        </p:spPr>
        <p:txBody>
          <a:bodyPr>
            <a:normAutofit fontScale="47500" lnSpcReduction="20000"/>
          </a:bodyPr>
          <a:lstStyle/>
          <a:p>
            <a:pPr marL="88900" indent="-88900" algn="just">
              <a:buNone/>
            </a:pPr>
            <a:r>
              <a:rPr lang="ru-RU" dirty="0" smtClean="0"/>
              <a:t>  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формирование у детей грамматически правильной речи с использованием компьютерных технологий, дающих возможность дальнейшей успешной адаптации в учебной деятельности</a:t>
            </a:r>
            <a:endParaRPr lang="ru-RU" sz="45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9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программы:</a:t>
            </a:r>
          </a:p>
          <a:p>
            <a:pPr algn="just"/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Развить умение образовывать множественное число имени существительного в именительном и родительном падежах;	</a:t>
            </a:r>
          </a:p>
          <a:p>
            <a:pPr algn="just"/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Выработать умение согласовывать существительное с прилагательным в роде и числе;</a:t>
            </a:r>
          </a:p>
          <a:p>
            <a:pPr algn="just"/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Выработать умение согласовывать существительное с числительными;</a:t>
            </a:r>
          </a:p>
          <a:p>
            <a:pPr algn="just"/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Развить навык </a:t>
            </a:r>
            <a:r>
              <a:rPr lang="ru-RU" sz="5100" dirty="0" err="1">
                <a:latin typeface="Times New Roman" pitchFamily="18" charset="0"/>
                <a:cs typeface="Times New Roman" pitchFamily="18" charset="0"/>
              </a:rPr>
              <a:t>согласовывания</a:t>
            </a:r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 глагола с существительным в роде и числе;</a:t>
            </a:r>
          </a:p>
          <a:p>
            <a:pPr algn="just"/>
            <a:r>
              <a:rPr lang="ru-RU" sz="5100" dirty="0">
                <a:latin typeface="Times New Roman" pitchFamily="18" charset="0"/>
                <a:cs typeface="Times New Roman" pitchFamily="18" charset="0"/>
              </a:rPr>
              <a:t>Обучить усвоению различных форм падежных конструкций с предлогами и без предлогов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3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596" y="3571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Содержательный раздел коррекционно-развивающей программы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81158" y="1857365"/>
          <a:ext cx="835824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53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882</Words>
  <Application>Microsoft Office PowerPoint</Application>
  <PresentationFormat>Широкоэкранный</PresentationFormat>
  <Paragraphs>301</Paragraphs>
  <Slides>14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Aharoni</vt:lpstr>
      <vt:lpstr>Arial</vt:lpstr>
      <vt:lpstr>Calibri</vt:lpstr>
      <vt:lpstr>Calibri Light</vt:lpstr>
      <vt:lpstr>Times New Roman</vt:lpstr>
      <vt:lpstr>Wingdings</vt:lpstr>
      <vt:lpstr>Тема Office</vt:lpstr>
      <vt:lpstr>Государственное общеобразовательное учреждение Тульской области «Суворовская школа для обучающихся с ограниченными возможностями здоровья»</vt:lpstr>
      <vt:lpstr>АННОТАЦИЯ:</vt:lpstr>
      <vt:lpstr>ВВЕДЕНИЕ</vt:lpstr>
      <vt:lpstr>ЗАДАЧИ ИССЛЕДОВАНИЯ: </vt:lpstr>
      <vt:lpstr>Содержание констатирующего этапа эксперимента</vt:lpstr>
      <vt:lpstr>Содержание констатирующего этапа эксперимента</vt:lpstr>
      <vt:lpstr>Результаты констатирующего этапа</vt:lpstr>
      <vt:lpstr>Цель коррекционно-развивающей программы:</vt:lpstr>
      <vt:lpstr>Содержательный раздел коррекционно-развивающей программы</vt:lpstr>
      <vt:lpstr>Содержание коррекционно-развивающей программы на развитие грамматической связи слов (образец) </vt:lpstr>
      <vt:lpstr>Результаты контрольного этапа эксперимента</vt:lpstr>
      <vt:lpstr>Сравнительный анализ результатов констатирующего и контрольного этапов эксперимента</vt:lpstr>
      <vt:lpstr>ЗАКЛЮЧЕНИЕ: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общеобразовательное учреждение Тульской области «Суворовская школа для обучающихся с ограниченными возможностями здоровья»</dc:title>
  <dc:creator>daniil.korchago@outlook.com</dc:creator>
  <cp:lastModifiedBy>daniil.korchago@outlook.com</cp:lastModifiedBy>
  <cp:revision>14</cp:revision>
  <dcterms:created xsi:type="dcterms:W3CDTF">2023-02-13T09:08:45Z</dcterms:created>
  <dcterms:modified xsi:type="dcterms:W3CDTF">2023-03-09T11:31:46Z</dcterms:modified>
</cp:coreProperties>
</file>