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540" r:id="rId2"/>
    <p:sldId id="502" r:id="rId3"/>
    <p:sldId id="503" r:id="rId4"/>
    <p:sldId id="506" r:id="rId5"/>
    <p:sldId id="519" r:id="rId6"/>
    <p:sldId id="522" r:id="rId7"/>
    <p:sldId id="526" r:id="rId8"/>
    <p:sldId id="528" r:id="rId9"/>
    <p:sldId id="508" r:id="rId10"/>
    <p:sldId id="536" r:id="rId11"/>
    <p:sldId id="510" r:id="rId12"/>
    <p:sldId id="537" r:id="rId13"/>
    <p:sldId id="538" r:id="rId14"/>
    <p:sldId id="539" r:id="rId15"/>
    <p:sldId id="504" r:id="rId16"/>
    <p:sldId id="534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aslenikova" initials="OM" lastIdx="1" clrIdx="0">
    <p:extLst/>
  </p:cmAuthor>
  <p:cmAuthor id="2" name="АкимоваНаталья" initials="АН" lastIdx="3" clrIdx="1"/>
  <p:cmAuthor id="3" name="КривохижинаТатьяна" initials="КТ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52DA99"/>
    <a:srgbClr val="57DB9C"/>
    <a:srgbClr val="62C0F4"/>
    <a:srgbClr val="21B8FB"/>
    <a:srgbClr val="A2D668"/>
    <a:srgbClr val="8AC9DA"/>
    <a:srgbClr val="79C1D5"/>
    <a:srgbClr val="70E2AC"/>
    <a:srgbClr val="96D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6" autoAdjust="0"/>
    <p:restoredTop sz="81996" autoAdjust="0"/>
  </p:normalViewPr>
  <p:slideViewPr>
    <p:cSldViewPr>
      <p:cViewPr>
        <p:scale>
          <a:sx n="69" d="100"/>
          <a:sy n="69" d="100"/>
        </p:scale>
        <p:origin x="-2844" y="-15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DEB7A-106D-4CDF-BEA1-BB2AB08C6D4D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DE1AA-2E76-4564-8B90-34994DEB0D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55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AD633-46A0-40A5-94D5-7A5761A43A32}" type="datetimeFigureOut">
              <a:rPr lang="ru-RU" smtClean="0"/>
              <a:pPr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7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chool.nd.ru/" TargetMode="External"/><Relationship Id="rId5" Type="http://schemas.openxmlformats.org/officeDocument/2006/relationships/hyperlink" Target="https://preschool.roboborik.com/" TargetMode="External"/><Relationship Id="rId4" Type="http://schemas.openxmlformats.org/officeDocument/2006/relationships/hyperlink" Target="mailto:school@nd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preschool.robobori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46" y="2400556"/>
            <a:ext cx="6840760" cy="108444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ВЫСТУПЛЕНИЕ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Опыт использования интерактивного онлайн-ресурса «Стань школьником с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Робобориком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» в развивающем обучении детей с интеллектуальными нарушениями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»</a:t>
            </a:r>
            <a:r>
              <a:rPr lang="en-US" altLang="en-US" sz="2400" dirty="0">
                <a:solidFill>
                  <a:srgbClr val="002060"/>
                </a:solidFill>
                <a:latin typeface="Agency FB" panose="020B0503020202020204" pitchFamily="34" charset="0"/>
                <a:ea typeface="Cambria Math" panose="02040503050406030204" pitchFamily="18" charset="0"/>
              </a:rPr>
              <a:t/>
            </a:r>
            <a:br>
              <a:rPr lang="en-US" altLang="en-US" sz="2400" dirty="0">
                <a:solidFill>
                  <a:srgbClr val="002060"/>
                </a:solidFill>
                <a:latin typeface="Agency FB" panose="020B0503020202020204" pitchFamily="34" charset="0"/>
                <a:ea typeface="Cambria Math" panose="02040503050406030204" pitchFamily="18" charset="0"/>
              </a:rPr>
            </a:br>
            <a:r>
              <a:rPr lang="ru-R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altLang="en-US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5112" y="4063092"/>
            <a:ext cx="4621894" cy="753595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подготовил 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учитель-дефектолог  ГОУ ТО «Суворовская школа для обучающихся с ограниченными возможностями здоровья»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Шулепова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Лариса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Викторовна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5707" y="223343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US" altLang="en-US" sz="20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79" y="326353"/>
            <a:ext cx="73710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 Math" panose="02040503050406030204" pitchFamily="18" charset="0"/>
              </a:rPr>
              <a:t>В РАМКАХ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ВСЕРОССИЙСКОЙ  НАУЧНО-ПРАКТИЧЕСКОЙ КОНФЕРЕНЦИИ 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СОВРЕМЕННЫЕ ТЕНДЕНЦИИ ОБРАЗОВАНИЯ ДЕТЕЙ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ОВЗ НА УРОВНЕ ДОШКОЛЬНОГО И НАЧАЛЬНОГО ОБЩЕГО ОБРАЗОВАНИЯ»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16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613115"/>
            <a:ext cx="2425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13 октяб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ря 2022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года</a:t>
            </a:r>
          </a:p>
        </p:txBody>
      </p:sp>
      <p:pic>
        <p:nvPicPr>
          <p:cNvPr id="2050" name="Рисунок 1" descr="Лого ИП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81837"/>
            <a:ext cx="1514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\\Pm-server2\common\Для презентации\Новая папка\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6296" y="1995687"/>
            <a:ext cx="1826449" cy="3147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90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79512" y="123478"/>
            <a:ext cx="8964488" cy="5020022"/>
            <a:chOff x="1305" y="353"/>
            <a:chExt cx="9953" cy="6202"/>
          </a:xfrm>
        </p:grpSpPr>
        <p:sp>
          <p:nvSpPr>
            <p:cNvPr id="5" name="docshape4"/>
            <p:cNvSpPr>
              <a:spLocks noChangeArrowheads="1"/>
            </p:cNvSpPr>
            <p:nvPr/>
          </p:nvSpPr>
          <p:spPr bwMode="auto">
            <a:xfrm>
              <a:off x="1305" y="353"/>
              <a:ext cx="9953" cy="6202"/>
            </a:xfrm>
            <a:prstGeom prst="rect">
              <a:avLst/>
            </a:prstGeom>
            <a:noFill/>
            <a:ln w="19050">
              <a:solidFill>
                <a:srgbClr val="92D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6" name="docshape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" y="534"/>
              <a:ext cx="4745" cy="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docshape6"/>
            <p:cNvSpPr>
              <a:spLocks noChangeArrowheads="1"/>
            </p:cNvSpPr>
            <p:nvPr/>
          </p:nvSpPr>
          <p:spPr bwMode="auto">
            <a:xfrm>
              <a:off x="1407" y="506"/>
              <a:ext cx="4799" cy="2887"/>
            </a:xfrm>
            <a:prstGeom prst="rect">
              <a:avLst/>
            </a:prstGeom>
            <a:noFill/>
            <a:ln w="9525">
              <a:solidFill>
                <a:srgbClr val="C5D9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8" name="docshape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" y="534"/>
              <a:ext cx="4752" cy="2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docshape8"/>
            <p:cNvSpPr>
              <a:spLocks noChangeArrowheads="1"/>
            </p:cNvSpPr>
            <p:nvPr/>
          </p:nvSpPr>
          <p:spPr bwMode="auto">
            <a:xfrm>
              <a:off x="6340" y="506"/>
              <a:ext cx="4806" cy="2896"/>
            </a:xfrm>
            <a:prstGeom prst="rect">
              <a:avLst/>
            </a:prstGeom>
            <a:noFill/>
            <a:ln w="9525">
              <a:solidFill>
                <a:srgbClr val="C5D9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" name="docshape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" y="3536"/>
              <a:ext cx="4753" cy="2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cshape10"/>
            <p:cNvSpPr>
              <a:spLocks noChangeArrowheads="1"/>
            </p:cNvSpPr>
            <p:nvPr/>
          </p:nvSpPr>
          <p:spPr bwMode="auto">
            <a:xfrm>
              <a:off x="1399" y="3508"/>
              <a:ext cx="4807" cy="2895"/>
            </a:xfrm>
            <a:prstGeom prst="rect">
              <a:avLst/>
            </a:prstGeom>
            <a:noFill/>
            <a:ln w="9525">
              <a:solidFill>
                <a:srgbClr val="C5D9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2" name="docshape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" y="3536"/>
              <a:ext cx="4753" cy="2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docshape12"/>
            <p:cNvSpPr>
              <a:spLocks noChangeArrowheads="1"/>
            </p:cNvSpPr>
            <p:nvPr/>
          </p:nvSpPr>
          <p:spPr bwMode="auto">
            <a:xfrm>
              <a:off x="6340" y="3508"/>
              <a:ext cx="4806" cy="2881"/>
            </a:xfrm>
            <a:prstGeom prst="rect">
              <a:avLst/>
            </a:prstGeom>
            <a:noFill/>
            <a:ln w="9525">
              <a:solidFill>
                <a:srgbClr val="C5D9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55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348511" y="699542"/>
            <a:ext cx="1559193" cy="326847"/>
          </a:xfrm>
          <a:prstGeom prst="roundRect">
            <a:avLst>
              <a:gd name="adj" fmla="val 266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0672" y="738357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Типы </a:t>
            </a:r>
            <a:r>
              <a:rPr lang="ru-RU" sz="15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заданий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25353" y="1218413"/>
            <a:ext cx="2950503" cy="2433457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180000">
              <a:spcBef>
                <a:spcPct val="0"/>
              </a:spcBef>
              <a:spcAft>
                <a:spcPts val="500"/>
              </a:spcAft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одиночный выбор ответа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spcBef>
                <a:spcPct val="0"/>
              </a:spcBef>
              <a:spcAft>
                <a:spcPts val="500"/>
              </a:spcAft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множественный выбор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spcBef>
                <a:spcPct val="0"/>
              </a:spcBef>
              <a:spcAft>
                <a:spcPts val="500"/>
              </a:spcAft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соответствий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spcBef>
                <a:spcPct val="0"/>
              </a:spcBef>
              <a:spcAft>
                <a:spcPts val="500"/>
              </a:spcAft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перетаскивание объектов, конструирование</a:t>
            </a:r>
          </a:p>
          <a:p>
            <a:pPr marL="342900" indent="-180000">
              <a:spcBef>
                <a:spcPct val="0"/>
              </a:spcBef>
              <a:spcAft>
                <a:spcPts val="500"/>
              </a:spcAft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интерактивные </a:t>
            </a:r>
            <a:r>
              <a:rPr lang="ru-RU" alt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пазлы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7976" y="3269418"/>
            <a:ext cx="1910799" cy="15613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30" name="Группа 29"/>
          <p:cNvGrpSpPr/>
          <p:nvPr/>
        </p:nvGrpSpPr>
        <p:grpSpPr>
          <a:xfrm>
            <a:off x="1259632" y="351144"/>
            <a:ext cx="7705168" cy="4460926"/>
            <a:chOff x="1691680" y="915566"/>
            <a:chExt cx="6940523" cy="3896504"/>
          </a:xfrm>
        </p:grpSpPr>
        <p:pic>
          <p:nvPicPr>
            <p:cNvPr id="19" name="Picture 4" descr="C:\Users\dshershavin\Desktop\1_9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63334">
              <a:off x="2491491" y="3099553"/>
              <a:ext cx="2169459" cy="16200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rgbClr val="FF9933"/>
              </a:solidFill>
            </a:ln>
            <a:effectLst/>
            <a:ex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230441">
              <a:off x="3906586" y="1143392"/>
              <a:ext cx="2071700" cy="12849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rgbClr val="B3AAE0"/>
              </a:solidFill>
            </a:ln>
            <a:effectLst/>
          </p:spPr>
        </p:pic>
        <p:pic>
          <p:nvPicPr>
            <p:cNvPr id="15" name="Рисунок 14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78272">
              <a:off x="6401281" y="915566"/>
              <a:ext cx="2081098" cy="1642262"/>
            </a:xfrm>
            <a:prstGeom prst="roundRect">
              <a:avLst>
                <a:gd name="adj" fmla="val 5376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rgbClr val="FFC000"/>
              </a:solidFill>
            </a:ln>
            <a:effectLst/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1056" y="2325619"/>
              <a:ext cx="2420252" cy="1818924"/>
            </a:xfrm>
            <a:prstGeom prst="roundRect">
              <a:avLst>
                <a:gd name="adj" fmla="val 4502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rgbClr val="92D050"/>
              </a:solidFill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63746">
              <a:off x="6727179" y="3000263"/>
              <a:ext cx="1905024" cy="15566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rgbClr val="00B0F0"/>
              </a:solidFill>
            </a:ln>
            <a:effectLst/>
          </p:spPr>
        </p:pic>
        <p:pic>
          <p:nvPicPr>
            <p:cNvPr id="23" name="Picture 4" descr="C:\Users\dshershavin\Desktop\1_12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608" y="3935825"/>
              <a:ext cx="1118647" cy="876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dshershavin\Desktop\1_19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495868"/>
              <a:ext cx="929159" cy="97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endParaRPr lang="ru-RU" sz="1800" dirty="0" smtClean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dshershavin\Desktop\7_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68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2247" y="339"/>
            <a:chExt cx="7979" cy="4439"/>
          </a:xfrm>
        </p:grpSpPr>
        <p:pic>
          <p:nvPicPr>
            <p:cNvPr id="5" name="docshape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" y="354"/>
              <a:ext cx="7949" cy="4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cshape15"/>
            <p:cNvSpPr>
              <a:spLocks noChangeArrowheads="1"/>
            </p:cNvSpPr>
            <p:nvPr/>
          </p:nvSpPr>
          <p:spPr bwMode="auto">
            <a:xfrm>
              <a:off x="2247" y="339"/>
              <a:ext cx="7979" cy="4439"/>
            </a:xfrm>
            <a:prstGeom prst="rect">
              <a:avLst/>
            </a:prstGeom>
            <a:noFill/>
            <a:ln w="19050">
              <a:solidFill>
                <a:srgbClr val="92D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384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 descr="C:\Users\dshershavin\Desktop\1_11.png"/>
          <p:cNvGrpSpPr>
            <a:grpSpLocks/>
          </p:cNvGrpSpPr>
          <p:nvPr/>
        </p:nvGrpSpPr>
        <p:grpSpPr bwMode="auto">
          <a:xfrm>
            <a:off x="30866" y="-394259"/>
            <a:ext cx="8918779" cy="5524964"/>
            <a:chOff x="3485" y="1314"/>
            <a:chExt cx="5490" cy="4515"/>
          </a:xfrm>
        </p:grpSpPr>
        <p:pic>
          <p:nvPicPr>
            <p:cNvPr id="5" name="docshape17" descr="C:\Users\dshershavin\Desktop\1_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1349"/>
              <a:ext cx="5415" cy="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cshape18"/>
            <p:cNvSpPr>
              <a:spLocks noChangeArrowheads="1"/>
            </p:cNvSpPr>
            <p:nvPr/>
          </p:nvSpPr>
          <p:spPr bwMode="auto">
            <a:xfrm>
              <a:off x="3485" y="1314"/>
              <a:ext cx="5490" cy="4515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7" name="image7.png" descr="C:\Users\dshershavin\Desktop\1_1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7464" y="75900"/>
            <a:ext cx="2040074" cy="14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3" t="5645" r="32866" b="5873"/>
          <a:stretch/>
        </p:blipFill>
        <p:spPr bwMode="auto">
          <a:xfrm>
            <a:off x="0" y="-31814"/>
            <a:ext cx="3712484" cy="517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dshershavin\Desktop\Новая папка\1_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984" y="3363838"/>
            <a:ext cx="2398625" cy="18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Pm-server2\common\Для презентации\Новая папка\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38009" y="1074706"/>
            <a:ext cx="2565308" cy="399654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766657" y="194288"/>
            <a:ext cx="3469639" cy="717218"/>
          </a:xfrm>
          <a:prstGeom prst="roundRect">
            <a:avLst>
              <a:gd name="adj" fmla="val 12581"/>
            </a:avLst>
          </a:prstGeom>
          <a:solidFill>
            <a:srgbClr val="A2D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возможности 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педагога или родителя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712484" y="959835"/>
            <a:ext cx="3330700" cy="1697804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92D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 всему курсу  </a:t>
            </a:r>
          </a:p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92D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предварительный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просмотр заданий</a:t>
            </a:r>
          </a:p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92D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статистики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auto">
              <a:spcBef>
                <a:spcPct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2484" y="2104210"/>
            <a:ext cx="3262618" cy="432048"/>
          </a:xfrm>
          <a:prstGeom prst="roundRect">
            <a:avLst>
              <a:gd name="adj" fmla="val 22724"/>
            </a:avLst>
          </a:prstGeom>
          <a:solidFill>
            <a:srgbClr val="8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 статистики: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905596" y="2536258"/>
            <a:ext cx="3330700" cy="161147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8AC9DA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 занятию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8AC9DA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каждому ребёнку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80000">
              <a:spcBef>
                <a:spcPct val="0"/>
              </a:spcBef>
              <a:spcAft>
                <a:spcPts val="500"/>
              </a:spcAft>
              <a:buClr>
                <a:srgbClr val="8AC9DA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всему курсу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auto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Tx/>
              <a:tabLst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6096" y="771550"/>
            <a:ext cx="2105664" cy="398855"/>
          </a:xfrm>
          <a:prstGeom prst="roundRect">
            <a:avLst>
              <a:gd name="adj" fmla="val 2940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dshershavin\Desktop\Untitled-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438">
            <a:off x="4915377" y="497117"/>
            <a:ext cx="3262109" cy="25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778" y="980729"/>
            <a:ext cx="697437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8023" y="810365"/>
            <a:ext cx="4470001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курса</a:t>
            </a:r>
          </a:p>
          <a:p>
            <a:pPr marL="342900" indent="-180000" eaLnBrk="1" hangingPunct="1">
              <a:spcBef>
                <a:spcPts val="80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обучения и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</a:p>
          <a:p>
            <a:pPr marL="342900" indent="-180000" eaLnBrk="1" hangingPunct="1">
              <a:spcBef>
                <a:spcPts val="80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тематический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подбора материала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весёлый персонаж, сопровождающий детей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адаптированные пользовательские интерфейсы, специальные модули для педагогов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 ресурсов, необходимых для подготовки и проведения занятий по любой теме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C:\Users\dshershavin\Desktop\1_1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431" y="2501344"/>
            <a:ext cx="2696988" cy="22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dshershavin\Desktop\Новая папка\1_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405" y="3045055"/>
            <a:ext cx="2398625" cy="18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endParaRPr lang="ru-RU" sz="1800" dirty="0" smtClean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Data\Документы new\Рассылки\Робоборик\1\Новая папка (8)\7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7975"/>
            <a:ext cx="9144000" cy="55552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427734"/>
            <a:ext cx="64087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Вы можете получить бесплатный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демо-доступ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к материалам курса,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для этого напишите письмо на адрес: </a:t>
            </a:r>
            <a:r>
              <a:rPr lang="en-US" sz="1300" b="1" u="sng" dirty="0" smtClean="0">
                <a:latin typeface="Arial" pitchFamily="34" charset="0"/>
                <a:cs typeface="Arial" pitchFamily="34" charset="0"/>
                <a:hlinkClick r:id="rId4"/>
              </a:rPr>
              <a:t>school</a:t>
            </a:r>
            <a:r>
              <a:rPr lang="ru-RU" sz="1300" b="1" u="sng" dirty="0" smtClean="0">
                <a:latin typeface="Arial" pitchFamily="34" charset="0"/>
                <a:cs typeface="Arial" pitchFamily="34" charset="0"/>
                <a:hlinkClick r:id="rId4"/>
              </a:rPr>
              <a:t>@</a:t>
            </a:r>
            <a:r>
              <a:rPr lang="en-US" sz="1300" b="1" u="sng" dirty="0" err="1" smtClean="0">
                <a:latin typeface="Arial" pitchFamily="34" charset="0"/>
                <a:cs typeface="Arial" pitchFamily="34" charset="0"/>
                <a:hlinkClick r:id="rId4"/>
              </a:rPr>
              <a:t>nd</a:t>
            </a:r>
            <a:r>
              <a:rPr lang="ru-RU" sz="1300" b="1" u="sng" dirty="0" smtClean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US" sz="1300" b="1" u="sng" dirty="0" err="1" smtClean="0">
                <a:latin typeface="Arial" pitchFamily="34" charset="0"/>
                <a:cs typeface="Arial" pitchFamily="34" charset="0"/>
                <a:hlinkClick r:id="rId4"/>
              </a:rPr>
              <a:t>ru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13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Заявку на приобретение курса можно оставить на сайте </a:t>
            </a:r>
            <a:r>
              <a:rPr lang="ru-RU" sz="1300" b="1" u="sng" dirty="0" err="1" smtClean="0">
                <a:latin typeface="Arial" pitchFamily="34" charset="0"/>
                <a:cs typeface="Arial" pitchFamily="34" charset="0"/>
                <a:hlinkClick r:id="rId5"/>
              </a:rPr>
              <a:t>roboborik.com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а также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по адресу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300" b="1" u="sng" dirty="0" smtClean="0">
                <a:latin typeface="Arial" pitchFamily="34" charset="0"/>
                <a:cs typeface="Arial" pitchFamily="34" charset="0"/>
                <a:hlinkClick r:id="rId4"/>
              </a:rPr>
              <a:t>school</a:t>
            </a:r>
            <a:r>
              <a:rPr lang="ru-RU" sz="1300" b="1" u="sng" dirty="0" smtClean="0">
                <a:latin typeface="Arial" pitchFamily="34" charset="0"/>
                <a:cs typeface="Arial" pitchFamily="34" charset="0"/>
                <a:hlinkClick r:id="rId4"/>
              </a:rPr>
              <a:t>@</a:t>
            </a:r>
            <a:r>
              <a:rPr lang="en-US" sz="1300" b="1" u="sng" dirty="0" err="1" smtClean="0">
                <a:latin typeface="Arial" pitchFamily="34" charset="0"/>
                <a:cs typeface="Arial" pitchFamily="34" charset="0"/>
                <a:hlinkClick r:id="rId4"/>
              </a:rPr>
              <a:t>nd</a:t>
            </a:r>
            <a:r>
              <a:rPr lang="ru-RU" sz="1300" b="1" u="sng" dirty="0" smtClean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US" sz="1300" b="1" u="sng" dirty="0" err="1" smtClean="0">
                <a:latin typeface="Arial" pitchFamily="34" charset="0"/>
                <a:cs typeface="Arial" pitchFamily="34" charset="0"/>
                <a:hlinkClick r:id="rId4"/>
              </a:rPr>
              <a:t>ru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Департамент образования компании «Новый Диск»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127018, г. Москва, ул. Полковая, д. 3, стр. б/</a:t>
            </a:r>
            <a:r>
              <a:rPr lang="ru-RU" sz="13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13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+7 (495) 785-65-14 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1300" dirty="0" smtClean="0">
                <a:latin typeface="Arial" pitchFamily="34" charset="0"/>
                <a:cs typeface="Arial" pitchFamily="34" charset="0"/>
                <a:hlinkClick r:id="rId6"/>
              </a:rPr>
              <a:t> </a:t>
            </a:r>
            <a:r>
              <a:rPr lang="ru-RU" sz="1300" u="sng" dirty="0" err="1" smtClean="0">
                <a:latin typeface="Arial" pitchFamily="34" charset="0"/>
                <a:cs typeface="Arial" pitchFamily="34" charset="0"/>
                <a:hlinkClick r:id="rId6"/>
              </a:rPr>
              <a:t>www.school.nd.ru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44008" y="4515966"/>
            <a:ext cx="0" cy="288032"/>
          </a:xfrm>
          <a:prstGeom prst="line">
            <a:avLst/>
          </a:prstGeom>
          <a:ln w="19050">
            <a:solidFill>
              <a:srgbClr val="E4E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Users\dshershavin\Desktop\Untitled-1.png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91673"/>
            <a:ext cx="5158107" cy="1259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53" y="1176535"/>
            <a:ext cx="7963787" cy="37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550546" y="-236562"/>
            <a:ext cx="5854102" cy="1728192"/>
          </a:xfr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r>
              <a:rPr lang="ru-RU" sz="1700" dirty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онлайн-курс </a:t>
            </a:r>
            <a:r>
              <a:rPr lang="en-US" sz="1700" dirty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7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004048" y="411510"/>
            <a:ext cx="0" cy="7899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148064" y="919507"/>
            <a:ext cx="156805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  <a:hlinkClick r:id="rId4"/>
              </a:rPr>
              <a:t>r</a:t>
            </a:r>
            <a:r>
              <a:rPr lang="ru-RU" sz="1700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  <a:hlinkClick r:id="rId4"/>
              </a:rPr>
              <a:t>oboborik.com</a:t>
            </a:r>
            <a:endParaRPr lang="ru-RU" sz="1700" dirty="0" smtClean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0" descr="C:\Users\dshershavin\Desktop\Untitled-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24" y="267494"/>
            <a:ext cx="347342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0573">
            <a:off x="7410410" y="858403"/>
            <a:ext cx="635932" cy="54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526697" y="2231406"/>
            <a:ext cx="3581807" cy="242857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Содержание разработано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соответствии с требованиями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ФГОС ДО и примерной основной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образовательной программой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дошкольного воспитания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1080000">
              <a:spcBef>
                <a:spcPct val="20000"/>
              </a:spcBef>
              <a:buSzPct val="100000"/>
            </a:pPr>
            <a:r>
              <a:rPr lang="ru-RU" sz="1400" i="1" dirty="0" smtClean="0"/>
              <a:t>	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Курс рекомендован к использованию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К. Ю. Белой (к. п.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н., заслуженный учитель РФ, Лауреат премии Правительства РФ в области образования)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860032" y="2082514"/>
            <a:ext cx="4896544" cy="1857388"/>
          </a:xfrm>
          <a:prstGeom prst="round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sz="14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085214" y="1439318"/>
            <a:ext cx="1633010" cy="508041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136 занятий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508105" y="1450713"/>
            <a:ext cx="1193895" cy="708685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34 недели обучения 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876256" y="915566"/>
            <a:ext cx="0" cy="9558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956341"/>
            <a:ext cx="410969" cy="4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dshershavin\Desktop\7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71550"/>
            <a:ext cx="4755257" cy="407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724128" y="3579862"/>
            <a:ext cx="0" cy="864096"/>
          </a:xfrm>
          <a:prstGeom prst="line">
            <a:avLst/>
          </a:prstGeom>
          <a:ln w="38100">
            <a:solidFill>
              <a:srgbClr val="88C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2339752" y="195486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endParaRPr lang="ru-RU" sz="1800" dirty="0" smtClean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3203848" y="771550"/>
            <a:ext cx="2592288" cy="398855"/>
          </a:xfrm>
          <a:prstGeom prst="roundRect">
            <a:avLst/>
          </a:prstGeom>
          <a:solidFill>
            <a:srgbClr val="84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275856" y="771550"/>
            <a:ext cx="3600400" cy="720080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обучения</a:t>
            </a:r>
            <a:endParaRPr lang="ru-RU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7574"/>
            <a:ext cx="1352530" cy="10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945" y="1059582"/>
            <a:ext cx="1677439" cy="9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111810"/>
            <a:ext cx="1677439" cy="104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054" y="3039802"/>
            <a:ext cx="1594322" cy="11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-684584" y="2103698"/>
            <a:ext cx="4968552" cy="468052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180000" algn="ctr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>
                <a:srgbClr val="B3AAE0"/>
              </a:buClr>
              <a:buSzPct val="125000"/>
            </a:pPr>
            <a:r>
              <a:rPr lang="ru-RU" alt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Познавательное,</a:t>
            </a:r>
            <a:br>
              <a:rPr lang="ru-RU" alt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социально-коммуникативное,</a:t>
            </a:r>
            <a:br>
              <a:rPr lang="ru-RU" alt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физическое развитие</a:t>
            </a: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buSzPct val="100000"/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-36512" y="4299942"/>
            <a:ext cx="3456384" cy="68407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180000" algn="ctr">
              <a:spcBef>
                <a:spcPct val="0"/>
              </a:spcBef>
              <a:spcAft>
                <a:spcPts val="1000"/>
              </a:spcAft>
              <a:buClr>
                <a:srgbClr val="B3AAE0"/>
              </a:buClr>
              <a:buSzPct val="125000"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Речевое развитие.</a:t>
            </a:r>
            <a:b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обучению грамоте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5364088" y="2103698"/>
            <a:ext cx="3384376" cy="68407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180000" algn="ctr">
              <a:spcBef>
                <a:spcPct val="0"/>
              </a:spcBef>
              <a:spcAft>
                <a:spcPts val="1000"/>
              </a:spcAft>
              <a:buClr>
                <a:srgbClr val="B3AAE0"/>
              </a:buClr>
              <a:buSzPct val="125000"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Познавательное развитие.</a:t>
            </a:r>
            <a:b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элементарных</a:t>
            </a:r>
            <a:b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математических представлений</a:t>
            </a:r>
          </a:p>
          <a:p>
            <a:pPr marL="342900" lvl="0" indent="-342900" algn="ctr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buSzPct val="100000"/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148064" y="4299942"/>
            <a:ext cx="3888432" cy="468052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SzPct val="100000"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развитие.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Ознакомление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искусством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spcBef>
                <a:spcPct val="20000"/>
              </a:spcBef>
              <a:buSzPct val="100000"/>
            </a:pP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47864" y="1779662"/>
            <a:ext cx="2304256" cy="2088232"/>
            <a:chOff x="3275856" y="1850142"/>
            <a:chExt cx="2304256" cy="2088232"/>
          </a:xfrm>
        </p:grpSpPr>
        <p:sp>
          <p:nvSpPr>
            <p:cNvPr id="17" name="Овал 16"/>
            <p:cNvSpPr/>
            <p:nvPr/>
          </p:nvSpPr>
          <p:spPr>
            <a:xfrm>
              <a:off x="3419872" y="1850142"/>
              <a:ext cx="2088232" cy="20882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одержимое 2"/>
            <p:cNvSpPr txBox="1">
              <a:spLocks/>
            </p:cNvSpPr>
            <p:nvPr/>
          </p:nvSpPr>
          <p:spPr>
            <a:xfrm>
              <a:off x="3275856" y="2067694"/>
              <a:ext cx="2304256" cy="1584176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vert="horz" lIns="91440" tIns="45720" rIns="91440" bIns="45720" rtlCol="0">
              <a:normAutofit fontScale="25000" lnSpcReduction="20000"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CD5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ru-RU" sz="5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Тема занятия по окружающему миру проходит через все занятия по другим направлениям</a:t>
              </a:r>
            </a:p>
            <a:p>
              <a:pPr lvl="0"/>
              <a:endParaRPr lang="ru-RU" sz="6400" b="1" dirty="0" smtClean="0">
                <a:solidFill>
                  <a:srgbClr val="00B050"/>
                </a:solidFill>
              </a:endParaRPr>
            </a:p>
            <a:p>
              <a:pPr lvl="0"/>
              <a:endParaRPr lang="ru-RU" sz="3200" b="1" dirty="0" smtClean="0">
                <a:solidFill>
                  <a:srgbClr val="7CCD5F"/>
                </a:solidFill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CCD5F"/>
                  </a:solidFill>
                  <a:effectLst/>
                  <a:uLnTx/>
                  <a:uFillTx/>
                </a:rPr>
                <a:t> 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CCD5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2843808" y="51471"/>
            <a:ext cx="953992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003250"/>
            <a:ext cx="9144000" cy="1461119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15516" y="627534"/>
            <a:ext cx="8712968" cy="43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763688" y="111836"/>
            <a:ext cx="6912768" cy="2792823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познавательному, социально-коммуникативному и</a:t>
            </a:r>
            <a:r>
              <a:rPr lang="en-US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50" b="1" dirty="0" smtClean="0">
                <a:solidFill>
                  <a:srgbClr val="68C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физическому развитию: </a:t>
            </a:r>
            <a:endParaRPr lang="ru-RU" altLang="ru-RU" sz="1350" b="1" dirty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2077">
            <a:off x="6619965" y="900624"/>
            <a:ext cx="2201412" cy="1537391"/>
          </a:xfrm>
          <a:prstGeom prst="roundRect">
            <a:avLst>
              <a:gd name="adj" fmla="val 3357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5241">
            <a:off x="3973219" y="844510"/>
            <a:ext cx="2186755" cy="1537391"/>
          </a:xfrm>
          <a:prstGeom prst="roundRect">
            <a:avLst>
              <a:gd name="adj" fmla="val 4680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6298">
            <a:off x="1224960" y="932113"/>
            <a:ext cx="2255091" cy="1537391"/>
          </a:xfrm>
          <a:prstGeom prst="roundRect">
            <a:avLst>
              <a:gd name="adj" fmla="val 5224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71550"/>
            <a:ext cx="720080" cy="56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dshershavin\Desktop\7_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1394">
            <a:off x="525691" y="3011076"/>
            <a:ext cx="2250146" cy="1534018"/>
          </a:xfrm>
          <a:prstGeom prst="roundRect">
            <a:avLst>
              <a:gd name="adj" fmla="val 5008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032">
            <a:off x="3407295" y="2974842"/>
            <a:ext cx="2275712" cy="1551450"/>
          </a:xfrm>
          <a:prstGeom prst="roundRect">
            <a:avLst>
              <a:gd name="adj" fmla="val 4072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7422">
            <a:off x="6260601" y="2994304"/>
            <a:ext cx="2217411" cy="1511271"/>
          </a:xfrm>
          <a:prstGeom prst="roundRect">
            <a:avLst>
              <a:gd name="adj" fmla="val 8506"/>
            </a:avLst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2607" y="2942698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788024" y="1711908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493" y="2942698"/>
            <a:ext cx="2376264" cy="1620000"/>
          </a:xfrm>
          <a:prstGeom prst="roundRect">
            <a:avLst>
              <a:gd name="adj" fmla="val 6017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330" y="843738"/>
            <a:ext cx="2340263" cy="1620000"/>
          </a:xfrm>
          <a:prstGeom prst="roundRect">
            <a:avLst>
              <a:gd name="adj" fmla="val 5485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22698"/>
            <a:ext cx="2376265" cy="1620000"/>
          </a:xfrm>
          <a:prstGeom prst="roundRect">
            <a:avLst>
              <a:gd name="adj" fmla="val 6017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3" name="Содержимое 2"/>
          <p:cNvSpPr txBox="1">
            <a:spLocks/>
          </p:cNvSpPr>
          <p:nvPr/>
        </p:nvSpPr>
        <p:spPr>
          <a:xfrm>
            <a:off x="2087216" y="135120"/>
            <a:ext cx="6912768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познавательному</a:t>
            </a:r>
            <a: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</a:t>
            </a:r>
            <a: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35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(формирование элементарных математических представлений)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12490"/>
            <a:ext cx="803217" cy="4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2"/>
          <p:cNvSpPr txBox="1">
            <a:spLocks/>
          </p:cNvSpPr>
          <p:nvPr/>
        </p:nvSpPr>
        <p:spPr>
          <a:xfrm>
            <a:off x="5220072" y="1491630"/>
            <a:ext cx="3528392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766" y="843738"/>
            <a:ext cx="2375755" cy="1620000"/>
          </a:xfrm>
          <a:prstGeom prst="roundRect">
            <a:avLst>
              <a:gd name="adj" fmla="val 6550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148" y="1261202"/>
            <a:ext cx="2227560" cy="1602187"/>
          </a:xfrm>
          <a:prstGeom prst="roundRect">
            <a:avLst>
              <a:gd name="adj" fmla="val 4952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623" y="3322907"/>
            <a:ext cx="2378794" cy="1597520"/>
          </a:xfrm>
          <a:prstGeom prst="roundRect">
            <a:avLst>
              <a:gd name="adj" fmla="val 6550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96" y="3273738"/>
            <a:ext cx="2375758" cy="1620000"/>
          </a:xfrm>
          <a:prstGeom prst="roundRect">
            <a:avLst>
              <a:gd name="adj" fmla="val 6017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0063" y="2942698"/>
            <a:ext cx="2376264" cy="1620000"/>
          </a:xfrm>
          <a:prstGeom prst="roundRect">
            <a:avLst>
              <a:gd name="adj" fmla="val 4952"/>
            </a:avLst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77877"/>
            <a:ext cx="2376261" cy="1620000"/>
          </a:xfrm>
          <a:prstGeom prst="roundRect">
            <a:avLst>
              <a:gd name="adj" fmla="val 6550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901888"/>
            <a:ext cx="2376263" cy="1620000"/>
          </a:xfrm>
          <a:prstGeom prst="roundRect">
            <a:avLst>
              <a:gd name="adj" fmla="val 6017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1115616" y="1419622"/>
            <a:ext cx="4392488" cy="1944216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2555776" y="205004"/>
            <a:ext cx="4968552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речевому развитию (подготовка к обучению грамоте)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81" y="699542"/>
            <a:ext cx="829135" cy="51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96910" y="1198309"/>
            <a:ext cx="2311194" cy="1658814"/>
          </a:xfrm>
          <a:prstGeom prst="roundRect">
            <a:avLst>
              <a:gd name="adj" fmla="val 6017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39" y="3365096"/>
            <a:ext cx="2370469" cy="1620000"/>
          </a:xfrm>
          <a:prstGeom prst="roundRect">
            <a:avLst>
              <a:gd name="adj" fmla="val 6822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492" y="3144106"/>
            <a:ext cx="2376260" cy="1620000"/>
          </a:xfrm>
          <a:prstGeom prst="roundRect">
            <a:avLst>
              <a:gd name="adj" fmla="val 4197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71734" y="2844369"/>
            <a:ext cx="2257114" cy="1620000"/>
          </a:xfrm>
          <a:prstGeom prst="roundRect">
            <a:avLst>
              <a:gd name="adj" fmla="val 7082"/>
            </a:avLst>
          </a:prstGeom>
          <a:noFill/>
          <a:ln w="38100">
            <a:solidFill>
              <a:srgbClr val="73A6E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C:\Users\dshershavin\Desktop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003250"/>
            <a:ext cx="9143998" cy="146111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085" y="890809"/>
            <a:ext cx="2376263" cy="1620000"/>
          </a:xfrm>
          <a:prstGeom prst="roundRect">
            <a:avLst>
              <a:gd name="adj" fmla="val 6166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05" y="3342850"/>
            <a:ext cx="2376261" cy="1620000"/>
          </a:xfrm>
          <a:prstGeom prst="roundRect">
            <a:avLst>
              <a:gd name="adj" fmla="val 5509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603" y="2510809"/>
            <a:ext cx="2382143" cy="1620000"/>
          </a:xfrm>
          <a:prstGeom prst="roundRect">
            <a:avLst>
              <a:gd name="adj" fmla="val 6166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sp>
        <p:nvSpPr>
          <p:cNvPr id="24" name="Содержимое 2"/>
          <p:cNvSpPr txBox="1">
            <a:spLocks/>
          </p:cNvSpPr>
          <p:nvPr/>
        </p:nvSpPr>
        <p:spPr>
          <a:xfrm>
            <a:off x="1796335" y="88907"/>
            <a:ext cx="6912768" cy="21602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350" b="1" dirty="0" smtClean="0">
                <a:solidFill>
                  <a:srgbClr val="E17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 по художественно-эстетическому развитию (ознакомление с искусством) </a:t>
            </a: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endParaRPr lang="ru-RU" altLang="ru-RU" sz="135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endParaRPr lang="ru-RU" altLang="ru-RU" sz="1350" b="1" dirty="0" smtClean="0">
              <a:solidFill>
                <a:srgbClr val="68C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1994"/>
            <a:ext cx="792088" cy="58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697" y="1054804"/>
            <a:ext cx="2356043" cy="1620000"/>
          </a:xfrm>
          <a:prstGeom prst="roundRect">
            <a:avLst>
              <a:gd name="adj" fmla="val 6822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5957" y="2674804"/>
            <a:ext cx="2356043" cy="1620000"/>
          </a:xfrm>
          <a:prstGeom prst="roundRect">
            <a:avLst>
              <a:gd name="adj" fmla="val 6822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492" y="537614"/>
            <a:ext cx="2340254" cy="1620000"/>
          </a:xfrm>
          <a:prstGeom prst="roundRect">
            <a:avLst>
              <a:gd name="adj" fmla="val 5509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442" y="3358088"/>
            <a:ext cx="2376266" cy="1620000"/>
          </a:xfrm>
          <a:prstGeom prst="roundRect">
            <a:avLst>
              <a:gd name="adj" fmla="val 4197"/>
            </a:avLst>
          </a:prstGeom>
          <a:noFill/>
          <a:ln w="38100">
            <a:solidFill>
              <a:srgbClr val="EDA1D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78103" y="697770"/>
            <a:ext cx="2753737" cy="326847"/>
          </a:xfrm>
          <a:prstGeom prst="roundRect">
            <a:avLst/>
          </a:prstGeom>
          <a:solidFill>
            <a:srgbClr val="EDA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74194" y="483518"/>
            <a:ext cx="8358246" cy="4868583"/>
          </a:xfrm>
          <a:prstGeom prst="round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занятие содержит:</a:t>
            </a:r>
          </a:p>
          <a:p>
            <a:pPr marL="342900" lvl="0" indent="-180000">
              <a:lnSpc>
                <a:spcPct val="150000"/>
              </a:lnSpc>
              <a:spcBef>
                <a:spcPts val="500"/>
              </a:spcBef>
              <a:buClr>
                <a:srgbClr val="EDA1D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подборку интерактивных заданий для детей (от 8 до 12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заданий)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80000">
              <a:lnSpc>
                <a:spcPct val="150000"/>
              </a:lnSpc>
              <a:spcBef>
                <a:spcPct val="0"/>
              </a:spcBef>
              <a:buClr>
                <a:srgbClr val="EDA1D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анимационный ролик</a:t>
            </a:r>
          </a:p>
          <a:p>
            <a:pPr marL="342900" lvl="0" indent="-180000">
              <a:lnSpc>
                <a:spcPct val="150000"/>
              </a:lnSpc>
              <a:spcBef>
                <a:spcPct val="0"/>
              </a:spcBef>
              <a:buClr>
                <a:srgbClr val="EDA1D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раздаточный материал</a:t>
            </a:r>
          </a:p>
          <a:p>
            <a:pPr marL="342900" indent="-180000">
              <a:lnSpc>
                <a:spcPct val="150000"/>
              </a:lnSpc>
              <a:spcBef>
                <a:spcPct val="0"/>
              </a:spcBef>
              <a:buClr>
                <a:srgbClr val="EDA1D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примерный план проведения обучения в условиях организованной группы</a:t>
            </a:r>
          </a:p>
          <a:p>
            <a:pPr marL="342900" lvl="0" indent="-180000">
              <a:spcBef>
                <a:spcPct val="0"/>
              </a:spcBef>
              <a:spcAft>
                <a:spcPts val="1000"/>
              </a:spcAft>
              <a:buClr>
                <a:srgbClr val="FF9933"/>
              </a:buClr>
              <a:buSzPct val="125000"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7530">
            <a:off x="8094555" y="1448143"/>
            <a:ext cx="875769" cy="11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dshershavin\Desktop\1_9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4863">
            <a:off x="470345" y="2516607"/>
            <a:ext cx="3021993" cy="20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shershavin\Desktop\1_1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909" y="1995686"/>
            <a:ext cx="3255484" cy="28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shershavin\Desktop\1_17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101" y="2857975"/>
            <a:ext cx="2901627" cy="19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339752" y="207128"/>
            <a:ext cx="9467912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</a:t>
            </a:r>
            <a:r>
              <a:rPr lang="ru-RU" sz="18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онлайн-курс</a:t>
            </a:r>
            <a:endParaRPr lang="ru-RU" sz="1800" dirty="0" smtClean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1836"/>
            <a:ext cx="1835696" cy="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267744" y="135120"/>
            <a:ext cx="0" cy="4320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dshershavin\Desktop\7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0022"/>
            <a:ext cx="9144000" cy="123478"/>
          </a:xfrm>
          <a:prstGeom prst="rect">
            <a:avLst/>
          </a:prstGeom>
          <a:noFill/>
        </p:spPr>
      </p:pic>
      <p:pic>
        <p:nvPicPr>
          <p:cNvPr id="16" name="Picture 10" descr="C:\Users\dshershavin\Desktop\Untitled-1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909" y="103024"/>
            <a:ext cx="347342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9218</TotalTime>
  <Words>251</Words>
  <Application>Microsoft Office PowerPoint</Application>
  <PresentationFormat>Экран (16:9)</PresentationFormat>
  <Paragraphs>124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ВЫСТУПЛЕНИЕ  «Опыт использования интерактивного онлайн-ресурса «Стань школьником с Робобориком» в развивающем обучении детей с интеллектуальными нарушениями»  </vt:lpstr>
      <vt:lpstr>Интерактивный онлайн-курс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онлайн-курс  для предшкольной подготовки</dc:title>
  <dc:creator>Tatyana Krivohizhina</dc:creator>
  <cp:lastModifiedBy>Лариса Шулепова</cp:lastModifiedBy>
  <cp:revision>24</cp:revision>
  <dcterms:created xsi:type="dcterms:W3CDTF">2015-09-08T08:12:06Z</dcterms:created>
  <dcterms:modified xsi:type="dcterms:W3CDTF">2022-10-09T11:41:45Z</dcterms:modified>
</cp:coreProperties>
</file>